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27"/>
  </p:notesMasterIdLst>
  <p:sldIdLst>
    <p:sldId id="257" r:id="rId6"/>
    <p:sldId id="263" r:id="rId7"/>
    <p:sldId id="260" r:id="rId8"/>
    <p:sldId id="264" r:id="rId9"/>
    <p:sldId id="259" r:id="rId10"/>
    <p:sldId id="306" r:id="rId11"/>
    <p:sldId id="307" r:id="rId12"/>
    <p:sldId id="336" r:id="rId13"/>
    <p:sldId id="347" r:id="rId14"/>
    <p:sldId id="262" r:id="rId15"/>
    <p:sldId id="349" r:id="rId16"/>
    <p:sldId id="350" r:id="rId17"/>
    <p:sldId id="265" r:id="rId18"/>
    <p:sldId id="348" r:id="rId19"/>
    <p:sldId id="266" r:id="rId20"/>
    <p:sldId id="333" r:id="rId21"/>
    <p:sldId id="334" r:id="rId22"/>
    <p:sldId id="346" r:id="rId23"/>
    <p:sldId id="311" r:id="rId24"/>
    <p:sldId id="327" r:id="rId25"/>
    <p:sldId id="316" r:id="rId26"/>
  </p:sldIdLst>
  <p:sldSz cx="12192000" cy="6858000"/>
  <p:notesSz cx="6797675" cy="9926638"/>
  <p:embeddedFontLst>
    <p:embeddedFont>
      <p:font typeface="Montserrat" panose="00000500000000000000" pitchFamily="2" charset="-18"/>
      <p:regular r:id="rId28"/>
      <p:bold r:id="rId29"/>
      <p:italic r:id="rId30"/>
      <p:boldItalic r:id="rId31"/>
    </p:embeddedFont>
    <p:embeddedFont>
      <p:font typeface="PT Sans" panose="020B0503020203020204" pitchFamily="34" charset="-18"/>
      <p:regular r:id="rId32"/>
      <p:bold r:id="rId33"/>
      <p:italic r:id="rId34"/>
      <p:boldItalic r:id="rId35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3B8F"/>
    <a:srgbClr val="00A0EE"/>
    <a:srgbClr val="FF6600"/>
    <a:srgbClr val="F8AA1A"/>
    <a:srgbClr val="E9530E"/>
    <a:srgbClr val="5C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0" autoAdjust="0"/>
    <p:restoredTop sz="91579" autoAdjust="0"/>
  </p:normalViewPr>
  <p:slideViewPr>
    <p:cSldViewPr snapToGrid="0">
      <p:cViewPr varScale="1">
        <p:scale>
          <a:sx n="110" d="100"/>
          <a:sy n="110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font" Target="fonts/font7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4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8C3E7-4894-4987-AB2E-3BF12F701E47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6F0B1-7D38-4015-97CB-5F936C4AB30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797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6F0B1-7D38-4015-97CB-5F936C4AB30B}" type="slidenum">
              <a:rPr lang="pl-PL" smtClean="0">
                <a:solidFill>
                  <a:prstClr val="black"/>
                </a:solidFill>
              </a:rPr>
              <a:pPr/>
              <a:t>7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791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0865D6-CF1A-46C6-2024-F22DC77F5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DB8A4C03-4C21-DE6B-6164-AB4F072B5D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BAD150E1-EC9D-E890-5317-A1829839E1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2E63A43-7325-5DF4-AABA-01811AC4E7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6F0B1-7D38-4015-97CB-5F936C4AB30B}" type="slidenum">
              <a:rPr lang="pl-PL" smtClean="0">
                <a:solidFill>
                  <a:prstClr val="black"/>
                </a:solidFill>
              </a:rPr>
              <a:pPr/>
              <a:t>8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87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67198-BEE3-D2FC-97B3-699BB6A59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7EBC2B5A-E0A7-174D-C4DC-0FD03AEECE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817CE431-20EA-ABB4-ABD4-77904AEA0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367B978-E5F6-6F8E-2F47-F6D5D8150C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6F0B1-7D38-4015-97CB-5F936C4AB30B}" type="slidenum">
              <a:rPr lang="pl-PL" smtClean="0">
                <a:solidFill>
                  <a:prstClr val="black"/>
                </a:solidFill>
              </a:rPr>
              <a:pPr/>
              <a:t>9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262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6F0B1-7D38-4015-97CB-5F936C4AB30B}" type="slidenum">
              <a:rPr lang="pl-PL" smtClean="0">
                <a:solidFill>
                  <a:prstClr val="black"/>
                </a:solidFill>
              </a:rPr>
              <a:pPr/>
              <a:t>20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069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A3D586-336C-4D20-986D-0BB98C038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9FAE4D8-C5A2-4093-BCDB-643DE81D1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ACB7AB6-E5AB-418B-A343-C1FECFFFF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6EDDB7-2968-4CF4-A688-C78A76567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68AE35-8726-4A3A-A3C9-A0ECDB43C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3736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A3DAC6-C5B1-485E-9B3B-1BC18533F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6E12500-852E-49F5-8EBC-9D93ED62B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AC4543-E798-440D-8E30-3F596F7B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7CC71A-2DA9-4AAC-AF52-C960AB28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0234D4-3D88-48EB-A62A-B4A44E28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776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9A38278-5DA3-44E0-B90C-0B8BC0772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B9573BC-A791-4E86-BB08-460702EB6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6E0A61-8497-4671-B4DF-3323626A1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66DCA99-9E14-45C7-B1DF-7E22619A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1A6B6A-E49A-414C-9147-8DEFFB0DC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89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A3D586-336C-4D20-986D-0BB98C038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9FAE4D8-C5A2-4093-BCDB-643DE81D1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ACB7AB6-E5AB-418B-A343-C1FECFFFF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6EDDB7-2968-4CF4-A688-C78A76567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68AE35-8726-4A3A-A3C9-A0ECDB43C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39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3B1315-C526-457C-80F9-CFA23397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01C698-9B22-4EEB-9134-789FEE571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0A40BC-6908-4B59-BA9F-A43A6B1A0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281870-ECFC-42B9-A4D3-ABE6C4083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8696DC1-5CD6-4E92-B313-0A969D03E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86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6AFA04-3DE5-4ACF-831F-3E7C45CD9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3A29AC5-A684-43C8-9790-C74C08336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D46E65-B0A3-4835-9F7D-94265D8E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7F6637-741E-478D-B7F9-439859EE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145CC63-9DB9-4E84-99C0-783A5BBD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0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487A33-24D0-4E8B-B323-EE1814677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A21A67-2CB6-41B8-8EE7-ADCF77548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D7FDD7A-CE83-4DC4-9702-133B5257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7791525-524B-4F30-8CDF-68EC65A61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04EDB24-00F4-4AD0-9197-9C9B5334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687E459-AA3C-478E-8F3C-2218AFAB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61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DBBC6C-B1C8-4875-854B-972D31EA6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86E9BA2-B20D-44B3-8B9E-8AB10AF3D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798DBD3-F6A9-4504-9DCB-8ACE9461B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6A38702-B737-44C7-9599-5C320FF63E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53029B-A33A-4A9F-B0C1-963281A4B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BA81B72-BB23-4F47-B64B-B82CF49FC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0B164DE-9050-4814-8C40-82EDEE77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3E21E7E-BBC6-4925-99A6-60C0D1A1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29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C7AC0A-7859-412E-AA32-DE425751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AA1589D-CE6C-4072-A4D2-D7017A457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59B7DE7-2257-4686-B7CF-4A0DEFEE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2AE828F-8A44-4312-8FEC-3E1A2AEA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70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1D2646B-0875-4CAE-A83B-2C0451B7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F69E692-B32A-49D7-888E-1D80DEFA7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E00CD89-ED73-4C86-BFC1-4381CBE6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31A0BF-D063-46EE-8BEE-69EFDB57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3B0D1F-359F-426E-9914-1A16F7F2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2929CA6-547B-492B-8B96-A7E0C2301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028CC2-63A7-446F-A2AB-D42045FB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C5B59E6-94F3-4FA0-A12A-C79AFAE0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E737583-C897-4C4B-B877-21478B908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40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3B1315-C526-457C-80F9-CFA23397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01C698-9B22-4EEB-9134-789FEE571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0A40BC-6908-4B59-BA9F-A43A6B1A0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281870-ECFC-42B9-A4D3-ABE6C4083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8696DC1-5CD6-4E92-B313-0A969D03E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4185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AB3B3E-973E-4321-AF78-38A6D443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52707CC-9E1D-4D61-9466-58BB4C092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BCAEB7-2BDB-4C27-AC68-8EFFD7D6C3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BF0017E-A93D-4914-A828-E171B2D59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804EA6-6E7D-4C52-86FA-D14A33CF1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970760D-8757-40F2-B308-60C4B7EF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29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A3DAC6-C5B1-485E-9B3B-1BC18533F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6E12500-852E-49F5-8EBC-9D93ED62B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AC4543-E798-440D-8E30-3F596F7B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7CC71A-2DA9-4AAC-AF52-C960AB28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0234D4-3D88-48EB-A62A-B4A44E28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45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9A38278-5DA3-44E0-B90C-0B8BC0772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B9573BC-A791-4E86-BB08-460702EB6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6E0A61-8497-4671-B4DF-3323626A1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66DCA99-9E14-45C7-B1DF-7E22619A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1A6B6A-E49A-414C-9147-8DEFFB0DC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75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A3D586-336C-4D20-986D-0BB98C038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9FAE4D8-C5A2-4093-BCDB-643DE81D1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ACB7AB6-E5AB-418B-A343-C1FECFFFF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6EDDB7-2968-4CF4-A688-C78A76567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68AE35-8726-4A3A-A3C9-A0ECDB43C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26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3B1315-C526-457C-80F9-CFA23397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01C698-9B22-4EEB-9134-789FEE571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0A40BC-6908-4B59-BA9F-A43A6B1A0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281870-ECFC-42B9-A4D3-ABE6C4083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8696DC1-5CD6-4E92-B313-0A969D03E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28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6AFA04-3DE5-4ACF-831F-3E7C45CD9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3A29AC5-A684-43C8-9790-C74C08336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D46E65-B0A3-4835-9F7D-94265D8E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7F6637-741E-478D-B7F9-439859EE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145CC63-9DB9-4E84-99C0-783A5BBD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98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487A33-24D0-4E8B-B323-EE1814677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A21A67-2CB6-41B8-8EE7-ADCF77548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D7FDD7A-CE83-4DC4-9702-133B5257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7791525-524B-4F30-8CDF-68EC65A61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04EDB24-00F4-4AD0-9197-9C9B5334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687E459-AA3C-478E-8F3C-2218AFAB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13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DBBC6C-B1C8-4875-854B-972D31EA6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86E9BA2-B20D-44B3-8B9E-8AB10AF3D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798DBD3-F6A9-4504-9DCB-8ACE9461B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6A38702-B737-44C7-9599-5C320FF63E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53029B-A33A-4A9F-B0C1-963281A4B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BA81B72-BB23-4F47-B64B-B82CF49FC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0B164DE-9050-4814-8C40-82EDEE77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3E21E7E-BBC6-4925-99A6-60C0D1A1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3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C7AC0A-7859-412E-AA32-DE425751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AA1589D-CE6C-4072-A4D2-D7017A457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59B7DE7-2257-4686-B7CF-4A0DEFEE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2AE828F-8A44-4312-8FEC-3E1A2AEA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84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1D2646B-0875-4CAE-A83B-2C0451B7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F69E692-B32A-49D7-888E-1D80DEFA7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E00CD89-ED73-4C86-BFC1-4381CBE6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16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6AFA04-3DE5-4ACF-831F-3E7C45CD9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3A29AC5-A684-43C8-9790-C74C08336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D46E65-B0A3-4835-9F7D-94265D8E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7F6637-741E-478D-B7F9-439859EE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145CC63-9DB9-4E84-99C0-783A5BBD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512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31A0BF-D063-46EE-8BEE-69EFDB57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3B0D1F-359F-426E-9914-1A16F7F2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2929CA6-547B-492B-8B96-A7E0C2301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028CC2-63A7-446F-A2AB-D42045FB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C5B59E6-94F3-4FA0-A12A-C79AFAE0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E737583-C897-4C4B-B877-21478B908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79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AB3B3E-973E-4321-AF78-38A6D443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52707CC-9E1D-4D61-9466-58BB4C092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BCAEB7-2BDB-4C27-AC68-8EFFD7D6C3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BF0017E-A93D-4914-A828-E171B2D59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804EA6-6E7D-4C52-86FA-D14A33CF1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970760D-8757-40F2-B308-60C4B7EF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40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A3DAC6-C5B1-485E-9B3B-1BC18533F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6E12500-852E-49F5-8EBC-9D93ED62B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AC4543-E798-440D-8E30-3F596F7B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7CC71A-2DA9-4AAC-AF52-C960AB28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0234D4-3D88-48EB-A62A-B4A44E28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93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9A38278-5DA3-44E0-B90C-0B8BC0772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B9573BC-A791-4E86-BB08-460702EB6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6E0A61-8497-4671-B4DF-3323626A1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66DCA99-9E14-45C7-B1DF-7E22619A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1A6B6A-E49A-414C-9147-8DEFFB0DC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50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A3D586-336C-4D20-986D-0BB98C038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9FAE4D8-C5A2-4093-BCDB-643DE81D1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ACB7AB6-E5AB-418B-A343-C1FECFFFF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6EDDB7-2968-4CF4-A688-C78A76567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68AE35-8726-4A3A-A3C9-A0ECDB43C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59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3B1315-C526-457C-80F9-CFA23397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01C698-9B22-4EEB-9134-789FEE571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0A40BC-6908-4B59-BA9F-A43A6B1A0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281870-ECFC-42B9-A4D3-ABE6C4083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8696DC1-5CD6-4E92-B313-0A969D03E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90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6AFA04-3DE5-4ACF-831F-3E7C45CD9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3A29AC5-A684-43C8-9790-C74C08336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D46E65-B0A3-4835-9F7D-94265D8E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7F6637-741E-478D-B7F9-439859EE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145CC63-9DB9-4E84-99C0-783A5BBD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17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487A33-24D0-4E8B-B323-EE1814677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A21A67-2CB6-41B8-8EE7-ADCF77548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D7FDD7A-CE83-4DC4-9702-133B5257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7791525-524B-4F30-8CDF-68EC65A61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04EDB24-00F4-4AD0-9197-9C9B5334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687E459-AA3C-478E-8F3C-2218AFAB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DBBC6C-B1C8-4875-854B-972D31EA6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86E9BA2-B20D-44B3-8B9E-8AB10AF3D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798DBD3-F6A9-4504-9DCB-8ACE9461B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6A38702-B737-44C7-9599-5C320FF63E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53029B-A33A-4A9F-B0C1-963281A4B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BA81B72-BB23-4F47-B64B-B82CF49FC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0B164DE-9050-4814-8C40-82EDEE77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3E21E7E-BBC6-4925-99A6-60C0D1A1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20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C7AC0A-7859-412E-AA32-DE425751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AA1589D-CE6C-4072-A4D2-D7017A457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59B7DE7-2257-4686-B7CF-4A0DEFEE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2AE828F-8A44-4312-8FEC-3E1A2AEA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9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487A33-24D0-4E8B-B323-EE1814677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A21A67-2CB6-41B8-8EE7-ADCF77548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D7FDD7A-CE83-4DC4-9702-133B5257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7791525-524B-4F30-8CDF-68EC65A61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04EDB24-00F4-4AD0-9197-9C9B5334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687E459-AA3C-478E-8F3C-2218AFAB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6669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1D2646B-0875-4CAE-A83B-2C0451B7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F69E692-B32A-49D7-888E-1D80DEFA7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E00CD89-ED73-4C86-BFC1-4381CBE6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51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31A0BF-D063-46EE-8BEE-69EFDB57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3B0D1F-359F-426E-9914-1A16F7F2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2929CA6-547B-492B-8B96-A7E0C2301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028CC2-63A7-446F-A2AB-D42045FB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C5B59E6-94F3-4FA0-A12A-C79AFAE0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E737583-C897-4C4B-B877-21478B908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48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AB3B3E-973E-4321-AF78-38A6D443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52707CC-9E1D-4D61-9466-58BB4C092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BCAEB7-2BDB-4C27-AC68-8EFFD7D6C3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BF0017E-A93D-4914-A828-E171B2D59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804EA6-6E7D-4C52-86FA-D14A33CF1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970760D-8757-40F2-B308-60C4B7EF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20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A3DAC6-C5B1-485E-9B3B-1BC18533F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6E12500-852E-49F5-8EBC-9D93ED62B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AC4543-E798-440D-8E30-3F596F7B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7CC71A-2DA9-4AAC-AF52-C960AB28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0234D4-3D88-48EB-A62A-B4A44E28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92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9A38278-5DA3-44E0-B90C-0B8BC0772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B9573BC-A791-4E86-BB08-460702EB6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6E0A61-8497-4671-B4DF-3323626A1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66DCA99-9E14-45C7-B1DF-7E22619A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1A6B6A-E49A-414C-9147-8DEFFB0DC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08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A3D586-336C-4D20-986D-0BB98C038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9FAE4D8-C5A2-4093-BCDB-643DE81D1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ACB7AB6-E5AB-418B-A343-C1FECFFFF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6EDDB7-2968-4CF4-A688-C78A76567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68AE35-8726-4A3A-A3C9-A0ECDB43C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54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B3B1315-C526-457C-80F9-CFA23397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01C698-9B22-4EEB-9134-789FEE571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0A40BC-6908-4B59-BA9F-A43A6B1A0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E281870-ECFC-42B9-A4D3-ABE6C4083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8696DC1-5CD6-4E92-B313-0A969D03E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66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6AFA04-3DE5-4ACF-831F-3E7C45CD9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3A29AC5-A684-43C8-9790-C74C08336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D46E65-B0A3-4835-9F7D-94265D8E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7F6637-741E-478D-B7F9-439859EE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145CC63-9DB9-4E84-99C0-783A5BBD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487A33-24D0-4E8B-B323-EE1814677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A21A67-2CB6-41B8-8EE7-ADCF77548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D7FDD7A-CE83-4DC4-9702-133B5257B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7791525-524B-4F30-8CDF-68EC65A61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04EDB24-00F4-4AD0-9197-9C9B53348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687E459-AA3C-478E-8F3C-2218AFAB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71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DBBC6C-B1C8-4875-854B-972D31EA6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86E9BA2-B20D-44B3-8B9E-8AB10AF3D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798DBD3-F6A9-4504-9DCB-8ACE9461B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6A38702-B737-44C7-9599-5C320FF63E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53029B-A33A-4A9F-B0C1-963281A4B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BA81B72-BB23-4F47-B64B-B82CF49FC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0B164DE-9050-4814-8C40-82EDEE77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3E21E7E-BBC6-4925-99A6-60C0D1A1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37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DBBC6C-B1C8-4875-854B-972D31EA6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86E9BA2-B20D-44B3-8B9E-8AB10AF3D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798DBD3-F6A9-4504-9DCB-8ACE9461B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6A38702-B737-44C7-9599-5C320FF63E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53029B-A33A-4A9F-B0C1-963281A4B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BA81B72-BB23-4F47-B64B-B82CF49FC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0B164DE-9050-4814-8C40-82EDEE77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3E21E7E-BBC6-4925-99A6-60C0D1A1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018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C7AC0A-7859-412E-AA32-DE425751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AA1589D-CE6C-4072-A4D2-D7017A457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59B7DE7-2257-4686-B7CF-4A0DEFEE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2AE828F-8A44-4312-8FEC-3E1A2AEA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75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1D2646B-0875-4CAE-A83B-2C0451B7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F69E692-B32A-49D7-888E-1D80DEFA7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E00CD89-ED73-4C86-BFC1-4381CBE6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95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31A0BF-D063-46EE-8BEE-69EFDB57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3B0D1F-359F-426E-9914-1A16F7F2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2929CA6-547B-492B-8B96-A7E0C2301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028CC2-63A7-446F-A2AB-D42045FB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C5B59E6-94F3-4FA0-A12A-C79AFAE0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E737583-C897-4C4B-B877-21478B908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22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AB3B3E-973E-4321-AF78-38A6D443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52707CC-9E1D-4D61-9466-58BB4C092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BCAEB7-2BDB-4C27-AC68-8EFFD7D6C3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BF0017E-A93D-4914-A828-E171B2D59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804EA6-6E7D-4C52-86FA-D14A33CF1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970760D-8757-40F2-B308-60C4B7EF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92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A3DAC6-C5B1-485E-9B3B-1BC18533F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6E12500-852E-49F5-8EBC-9D93ED62B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FAC4543-E798-440D-8E30-3F596F7B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7CC71A-2DA9-4AAC-AF52-C960AB28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0234D4-3D88-48EB-A62A-B4A44E28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4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9A38278-5DA3-44E0-B90C-0B8BC0772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B9573BC-A791-4E86-BB08-460702EB6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6E0A61-8497-4671-B4DF-3323626A1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66DCA99-9E14-45C7-B1DF-7E22619A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1A6B6A-E49A-414C-9147-8DEFFB0DC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4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C7AC0A-7859-412E-AA32-DE425751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AA1589D-CE6C-4072-A4D2-D7017A457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59B7DE7-2257-4686-B7CF-4A0DEFEE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2AE828F-8A44-4312-8FEC-3E1A2AEA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15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1D2646B-0875-4CAE-A83B-2C0451B74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AF69E692-B32A-49D7-888E-1D80DEFA7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E00CD89-ED73-4C86-BFC1-4381CBE6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85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31A0BF-D063-46EE-8BEE-69EFDB579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3B0D1F-359F-426E-9914-1A16F7F2E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2929CA6-547B-492B-8B96-A7E0C2301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028CC2-63A7-446F-A2AB-D42045FB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C5B59E6-94F3-4FA0-A12A-C79AFAE0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E737583-C897-4C4B-B877-21478B908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79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AB3B3E-973E-4321-AF78-38A6D443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52707CC-9E1D-4D61-9466-58BB4C092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BCAEB7-2BDB-4C27-AC68-8EFFD7D6C3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BF0017E-A93D-4914-A828-E171B2D59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804EA6-6E7D-4C52-86FA-D14A33CF1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970760D-8757-40F2-B308-60C4B7EF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215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1996236-FD36-4633-8EC9-BD0C4B45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0491F1-BD50-49C4-B1DE-FB566079A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D18DDD8-DBEE-418F-9A36-700A021C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E208-E04A-43C3-B5D3-428B380BCF53}" type="datetimeFigureOut">
              <a:rPr lang="pl-PL" smtClean="0"/>
              <a:t>04.03.2024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E16AE24-E7CB-4209-9010-E2B8D9A52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DA98D3F-C0E8-448E-AFC6-A2A5DC406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6A450-92D3-471A-9A98-430C58167C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0739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1996236-FD36-4633-8EC9-BD0C4B45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0491F1-BD50-49C4-B1DE-FB566079A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D18DDD8-DBEE-418F-9A36-700A021C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E16AE24-E7CB-4209-9010-E2B8D9A52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DA98D3F-C0E8-448E-AFC6-A2A5DC406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10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1996236-FD36-4633-8EC9-BD0C4B45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0491F1-BD50-49C4-B1DE-FB566079A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D18DDD8-DBEE-418F-9A36-700A021C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E16AE24-E7CB-4209-9010-E2B8D9A52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DA98D3F-C0E8-448E-AFC6-A2A5DC406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408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1996236-FD36-4633-8EC9-BD0C4B45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0491F1-BD50-49C4-B1DE-FB566079A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D18DDD8-DBEE-418F-9A36-700A021C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E16AE24-E7CB-4209-9010-E2B8D9A52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DA98D3F-C0E8-448E-AFC6-A2A5DC406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833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1996236-FD36-4633-8EC9-BD0C4B45A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0491F1-BD50-49C4-B1DE-FB566079A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D18DDD8-DBEE-418F-9A36-700A021C7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E208-E04A-43C3-B5D3-428B380BCF53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04.03.2024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E16AE24-E7CB-4209-9010-E2B8D9A52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DA98D3F-C0E8-448E-AFC6-A2A5DC406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6A450-92D3-471A-9A98-430C58167CAE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25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7.svg"/><Relationship Id="rId7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1.jp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7.svg"/><Relationship Id="rId7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1.jp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7.svg"/><Relationship Id="rId7" Type="http://schemas.openxmlformats.org/officeDocument/2006/relationships/image" Target="../media/image23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2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E13A35F5-04FF-43FD-9E14-E0F005083A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4980" y="0"/>
            <a:ext cx="9747504" cy="6858000"/>
          </a:xfrm>
          <a:prstGeom prst="rect">
            <a:avLst/>
          </a:prstGeom>
        </p:spPr>
      </p:pic>
      <p:sp>
        <p:nvSpPr>
          <p:cNvPr id="14" name="Prostokąt 13">
            <a:extLst>
              <a:ext uri="{FF2B5EF4-FFF2-40B4-BE49-F238E27FC236}">
                <a16:creationId xmlns:a16="http://schemas.microsoft.com/office/drawing/2014/main" id="{411B1627-A3B3-4C68-B870-CFC2C6C853B9}"/>
              </a:ext>
            </a:extLst>
          </p:cNvPr>
          <p:cNvSpPr/>
          <p:nvPr/>
        </p:nvSpPr>
        <p:spPr>
          <a:xfrm>
            <a:off x="3425069" y="2998842"/>
            <a:ext cx="45719" cy="27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ED7F804C-E221-4A07-83C2-911DE7566186}"/>
              </a:ext>
            </a:extLst>
          </p:cNvPr>
          <p:cNvSpPr txBox="1">
            <a:spLocks/>
          </p:cNvSpPr>
          <p:nvPr/>
        </p:nvSpPr>
        <p:spPr>
          <a:xfrm>
            <a:off x="3541188" y="2660114"/>
            <a:ext cx="6105832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l-PL" sz="3600" b="1" i="0" dirty="0">
                <a:solidFill>
                  <a:schemeClr val="bg1"/>
                </a:solidFill>
                <a:effectLst/>
                <a:latin typeface="PT Sans" panose="020B0503020203020204" pitchFamily="34" charset="-18"/>
              </a:rPr>
              <a:t>„Wspierając przedsiębiorczość rozwijamy, integrujemy </a:t>
            </a:r>
          </a:p>
          <a:p>
            <a:pPr algn="l"/>
            <a:r>
              <a:rPr lang="pl-PL" sz="3600" b="1" i="0" dirty="0">
                <a:solidFill>
                  <a:schemeClr val="bg1"/>
                </a:solidFill>
                <a:effectLst/>
                <a:latin typeface="PT Sans" panose="020B0503020203020204" pitchFamily="34" charset="-18"/>
              </a:rPr>
              <a:t>i promujemy Małopolskę”</a:t>
            </a:r>
          </a:p>
        </p:txBody>
      </p:sp>
      <p:sp>
        <p:nvSpPr>
          <p:cNvPr id="8" name="Podtytuł 2">
            <a:extLst>
              <a:ext uri="{FF2B5EF4-FFF2-40B4-BE49-F238E27FC236}">
                <a16:creationId xmlns:a16="http://schemas.microsoft.com/office/drawing/2014/main" id="{E9222DB5-7CBD-49DE-9B6F-951B7AF04E7D}"/>
              </a:ext>
            </a:extLst>
          </p:cNvPr>
          <p:cNvSpPr txBox="1">
            <a:spLocks/>
          </p:cNvSpPr>
          <p:nvPr/>
        </p:nvSpPr>
        <p:spPr>
          <a:xfrm>
            <a:off x="3541188" y="5047714"/>
            <a:ext cx="6105832" cy="1094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3000" baseline="30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3000" baseline="30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Małopolska Agencja Rozwoju Regionalnego SA</a:t>
            </a:r>
          </a:p>
        </p:txBody>
      </p:sp>
    </p:spTree>
    <p:extLst>
      <p:ext uri="{BB962C8B-B14F-4D97-AF65-F5344CB8AC3E}">
        <p14:creationId xmlns:p14="http://schemas.microsoft.com/office/powerpoint/2010/main" val="319575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5FC4A-01AE-BE0A-4F19-15952E822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a 4">
            <a:extLst>
              <a:ext uri="{FF2B5EF4-FFF2-40B4-BE49-F238E27FC236}">
                <a16:creationId xmlns:a16="http://schemas.microsoft.com/office/drawing/2014/main" id="{6E39C1EA-79E8-634C-5959-F76D03813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874" y="5915431"/>
            <a:ext cx="7275065" cy="427198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7D381866-0DFB-8C6A-FED0-D4E08AC507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275" y="681991"/>
            <a:ext cx="2857138" cy="437818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2BEB576A-887A-DA1F-574B-3BB0C5E377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08768" y="681991"/>
            <a:ext cx="846926" cy="437818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A45BEE7B-602A-6D04-ADEE-0AB23E3F2E00}"/>
              </a:ext>
            </a:extLst>
          </p:cNvPr>
          <p:cNvSpPr txBox="1"/>
          <p:nvPr/>
        </p:nvSpPr>
        <p:spPr>
          <a:xfrm>
            <a:off x="735874" y="1828585"/>
            <a:ext cx="61155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E82D88"/>
                </a:solidFill>
                <a:effectLst/>
                <a:latin typeface="+mj-lt"/>
                <a:ea typeface="Calibri" panose="020F0502020204030204" pitchFamily="34" charset="0"/>
              </a:rPr>
              <a:t>Małopolskie</a:t>
            </a: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 </a:t>
            </a:r>
            <a:r>
              <a:rPr lang="pl-PL" sz="3200" b="1" dirty="0">
                <a:solidFill>
                  <a:srgbClr val="0F9CD8"/>
                </a:solidFill>
                <a:effectLst/>
                <a:latin typeface="+mj-lt"/>
                <a:ea typeface="Calibri" panose="020F0502020204030204" pitchFamily="34" charset="0"/>
              </a:rPr>
              <a:t>Bony Rozwojowe </a:t>
            </a:r>
            <a:b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</a:b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- Nowa Perspektywa </a:t>
            </a:r>
            <a:endParaRPr lang="pl-PL" sz="3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Calibri" panose="020F0502020204030204" pitchFamily="34" charset="0"/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3" name="Łącznik prosty 12">
            <a:extLst>
              <a:ext uri="{FF2B5EF4-FFF2-40B4-BE49-F238E27FC236}">
                <a16:creationId xmlns:a16="http://schemas.microsoft.com/office/drawing/2014/main" id="{BA61E70F-E35C-7436-2E2F-B7CA1E24A189}"/>
              </a:ext>
            </a:extLst>
          </p:cNvPr>
          <p:cNvCxnSpPr>
            <a:cxnSpLocks/>
          </p:cNvCxnSpPr>
          <p:nvPr/>
        </p:nvCxnSpPr>
        <p:spPr>
          <a:xfrm>
            <a:off x="735874" y="5526157"/>
            <a:ext cx="722205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ole tekstowe 1">
            <a:extLst>
              <a:ext uri="{FF2B5EF4-FFF2-40B4-BE49-F238E27FC236}">
                <a16:creationId xmlns:a16="http://schemas.microsoft.com/office/drawing/2014/main" id="{341CA6FF-8CB6-F461-0543-47F511BB66A9}"/>
              </a:ext>
            </a:extLst>
          </p:cNvPr>
          <p:cNvSpPr txBox="1"/>
          <p:nvPr/>
        </p:nvSpPr>
        <p:spPr>
          <a:xfrm>
            <a:off x="735874" y="3208636"/>
            <a:ext cx="6115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905"/>
              </a:spcAft>
            </a:pPr>
            <a:endParaRPr lang="pl-PL" sz="18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>
              <a:spcAft>
                <a:spcPts val="905"/>
              </a:spcAft>
            </a:pPr>
            <a:endParaRPr lang="pl-PL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>
              <a:spcAft>
                <a:spcPts val="905"/>
              </a:spcAft>
            </a:pP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Dofinansowanie do szkoleń, doradztwa, egzaminów</a:t>
            </a:r>
            <a:endParaRPr lang="pl-PL" sz="18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D3A9893-7929-2CA5-9F18-0558A2A163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249" y="-1044000"/>
            <a:ext cx="9376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1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C2AC8-968E-5264-1817-CBAB64103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a 4">
            <a:extLst>
              <a:ext uri="{FF2B5EF4-FFF2-40B4-BE49-F238E27FC236}">
                <a16:creationId xmlns:a16="http://schemas.microsoft.com/office/drawing/2014/main" id="{D4D29D96-97E0-174B-514B-BC140698C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874" y="5915431"/>
            <a:ext cx="7275065" cy="427198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B4C5D933-3320-3FC3-2229-7C9BE4F76C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275" y="681991"/>
            <a:ext cx="2857138" cy="437818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D2D6BBF2-321B-42EB-2083-234A58D01C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08768" y="681991"/>
            <a:ext cx="846926" cy="437818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DBED007E-823B-0236-2DE3-AFCFAE5775D9}"/>
              </a:ext>
            </a:extLst>
          </p:cNvPr>
          <p:cNvSpPr txBox="1"/>
          <p:nvPr/>
        </p:nvSpPr>
        <p:spPr>
          <a:xfrm>
            <a:off x="735874" y="1828585"/>
            <a:ext cx="61155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E82D88"/>
                </a:solidFill>
                <a:effectLst/>
                <a:latin typeface="+mj-lt"/>
                <a:ea typeface="Calibri" panose="020F0502020204030204" pitchFamily="34" charset="0"/>
              </a:rPr>
              <a:t>Małopolskie</a:t>
            </a: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 </a:t>
            </a:r>
            <a:r>
              <a:rPr lang="pl-PL" sz="3200" b="1" dirty="0">
                <a:solidFill>
                  <a:srgbClr val="0F9CD8"/>
                </a:solidFill>
                <a:effectLst/>
                <a:latin typeface="+mj-lt"/>
                <a:ea typeface="Calibri" panose="020F0502020204030204" pitchFamily="34" charset="0"/>
              </a:rPr>
              <a:t>Bony Rozwojowe </a:t>
            </a:r>
            <a:b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</a:b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- Nowa Perspektywa </a:t>
            </a:r>
            <a:endParaRPr lang="pl-PL" sz="3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Calibri" panose="020F0502020204030204" pitchFamily="34" charset="0"/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3" name="Łącznik prosty 12">
            <a:extLst>
              <a:ext uri="{FF2B5EF4-FFF2-40B4-BE49-F238E27FC236}">
                <a16:creationId xmlns:a16="http://schemas.microsoft.com/office/drawing/2014/main" id="{0273F3FC-F740-9793-7C77-64C9F20FA6C9}"/>
              </a:ext>
            </a:extLst>
          </p:cNvPr>
          <p:cNvCxnSpPr>
            <a:cxnSpLocks/>
          </p:cNvCxnSpPr>
          <p:nvPr/>
        </p:nvCxnSpPr>
        <p:spPr>
          <a:xfrm>
            <a:off x="735874" y="5526157"/>
            <a:ext cx="722205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69CEE90-99D0-0446-19BD-1E46DF9930B7}"/>
              </a:ext>
            </a:extLst>
          </p:cNvPr>
          <p:cNvSpPr txBox="1"/>
          <p:nvPr/>
        </p:nvSpPr>
        <p:spPr>
          <a:xfrm>
            <a:off x="735874" y="3208636"/>
            <a:ext cx="6115500" cy="145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905"/>
              </a:spcAft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wartość projektu: </a:t>
            </a: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61 480 009,34 PLN</a:t>
            </a:r>
            <a:endParaRPr lang="pl-PL" sz="18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905"/>
              </a:spcAft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wysokość dofinansowania: </a:t>
            </a: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52 258 007,93 PLN</a:t>
            </a:r>
            <a:endParaRPr lang="pl-PL" sz="18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wartość bonu: 90 PLN; </a:t>
            </a:r>
            <a:br>
              <a:rPr lang="pl-PL" sz="1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18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dofinansowanie 50 lub 80% wartości bonu</a:t>
            </a:r>
            <a:endParaRPr lang="pl-PL" sz="1800" kern="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64EF3D1A-7DE6-92E4-B685-0E11688005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249" y="-1044000"/>
            <a:ext cx="9376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6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5FC4A-01AE-BE0A-4F19-15952E822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a 4">
            <a:extLst>
              <a:ext uri="{FF2B5EF4-FFF2-40B4-BE49-F238E27FC236}">
                <a16:creationId xmlns:a16="http://schemas.microsoft.com/office/drawing/2014/main" id="{6E39C1EA-79E8-634C-5959-F76D03813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874" y="5915431"/>
            <a:ext cx="7275065" cy="427198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7D381866-0DFB-8C6A-FED0-D4E08AC507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275" y="681991"/>
            <a:ext cx="2857138" cy="437818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2BEB576A-887A-DA1F-574B-3BB0C5E377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08768" y="681991"/>
            <a:ext cx="846926" cy="437818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A45BEE7B-602A-6D04-ADEE-0AB23E3F2E00}"/>
              </a:ext>
            </a:extLst>
          </p:cNvPr>
          <p:cNvSpPr txBox="1"/>
          <p:nvPr/>
        </p:nvSpPr>
        <p:spPr>
          <a:xfrm>
            <a:off x="735874" y="1828585"/>
            <a:ext cx="61155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E82D88"/>
                </a:solidFill>
                <a:effectLst/>
                <a:latin typeface="+mj-lt"/>
                <a:ea typeface="Calibri" panose="020F0502020204030204" pitchFamily="34" charset="0"/>
              </a:rPr>
              <a:t>Małopolskie</a:t>
            </a: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 </a:t>
            </a:r>
            <a:r>
              <a:rPr lang="pl-PL" sz="3200" b="1" dirty="0">
                <a:solidFill>
                  <a:srgbClr val="0F9CD8"/>
                </a:solidFill>
                <a:effectLst/>
                <a:latin typeface="+mj-lt"/>
                <a:ea typeface="Calibri" panose="020F0502020204030204" pitchFamily="34" charset="0"/>
              </a:rPr>
              <a:t>Bony Rozwojowe </a:t>
            </a:r>
            <a:b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</a:b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- Nowa Perspektywa </a:t>
            </a:r>
            <a:endParaRPr lang="pl-PL" sz="3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Calibri" panose="020F0502020204030204" pitchFamily="34" charset="0"/>
            </a:endParaRPr>
          </a:p>
          <a:p>
            <a:endParaRPr lang="pl-PL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3" name="Łącznik prosty 12">
            <a:extLst>
              <a:ext uri="{FF2B5EF4-FFF2-40B4-BE49-F238E27FC236}">
                <a16:creationId xmlns:a16="http://schemas.microsoft.com/office/drawing/2014/main" id="{BA61E70F-E35C-7436-2E2F-B7CA1E24A189}"/>
              </a:ext>
            </a:extLst>
          </p:cNvPr>
          <p:cNvCxnSpPr>
            <a:cxnSpLocks/>
          </p:cNvCxnSpPr>
          <p:nvPr/>
        </p:nvCxnSpPr>
        <p:spPr>
          <a:xfrm>
            <a:off x="735874" y="5526157"/>
            <a:ext cx="722205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ole tekstowe 1">
            <a:extLst>
              <a:ext uri="{FF2B5EF4-FFF2-40B4-BE49-F238E27FC236}">
                <a16:creationId xmlns:a16="http://schemas.microsoft.com/office/drawing/2014/main" id="{341CA6FF-8CB6-F461-0543-47F511BB66A9}"/>
              </a:ext>
            </a:extLst>
          </p:cNvPr>
          <p:cNvSpPr txBox="1"/>
          <p:nvPr/>
        </p:nvSpPr>
        <p:spPr>
          <a:xfrm>
            <a:off x="735874" y="3208636"/>
            <a:ext cx="6115500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905"/>
              </a:spcAft>
            </a:pP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Obszar realizacji projektu</a:t>
            </a: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</a:p>
          <a:p>
            <a:pPr marL="342900" lvl="0" indent="-342900">
              <a:spcAft>
                <a:spcPts val="905"/>
              </a:spcAft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podregion krakowski - powiaty: miechowski, </a:t>
            </a:r>
            <a:b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krakowski, miasto Kraków, proszowicki, wielicki, </a:t>
            </a:r>
            <a:b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bocheński, myślenicki </a:t>
            </a:r>
          </a:p>
          <a:p>
            <a:pPr lvl="0">
              <a:spcAft>
                <a:spcPts val="905"/>
              </a:spcAft>
            </a:pP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Pomoc dla  </a:t>
            </a: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1 900  przedsiębiorstw i innych podmiotów </a:t>
            </a:r>
            <a:b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oraz ich pracowników (</a:t>
            </a:r>
            <a:r>
              <a:rPr lang="pl-PL" sz="18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łącznie  7 055 osób</a:t>
            </a:r>
            <a:r>
              <a:rPr lang="pl-PL" sz="1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D3A9893-7929-2CA5-9F18-0558A2A163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249" y="-1044000"/>
            <a:ext cx="9376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15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B1219-9ECE-22B3-BACA-EF6697FF8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a 3">
            <a:extLst>
              <a:ext uri="{FF2B5EF4-FFF2-40B4-BE49-F238E27FC236}">
                <a16:creationId xmlns:a16="http://schemas.microsoft.com/office/drawing/2014/main" id="{632D880F-6939-3A9A-9667-4B46753C4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1407" y="689190"/>
            <a:ext cx="846926" cy="437818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8EEB3F7D-268A-9E25-5E6F-4D7C0699EE5B}"/>
              </a:ext>
            </a:extLst>
          </p:cNvPr>
          <p:cNvSpPr txBox="1"/>
          <p:nvPr/>
        </p:nvSpPr>
        <p:spPr>
          <a:xfrm>
            <a:off x="888275" y="3316974"/>
            <a:ext cx="61155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1200" dirty="0">
              <a:solidFill>
                <a:srgbClr val="52AE32"/>
              </a:solidFill>
            </a:endParaRPr>
          </a:p>
          <a:p>
            <a:r>
              <a:rPr lang="pl-PL" b="1" dirty="0"/>
              <a:t>szkolenia i doradztwo dla: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mikro, małych, średnich i dużych firm z całej Polski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pracowników, menadżerów odpowiedzialnych </a:t>
            </a:r>
          </a:p>
          <a:p>
            <a:r>
              <a:rPr lang="pl-PL" dirty="0"/>
              <a:t>      za politykę personalną firmy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F33B3C45-8B26-C61D-D8E1-0A1A8B09FD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275" y="689189"/>
            <a:ext cx="588995" cy="437819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AD24CFFA-058A-FE8B-2533-8CD6C2EE5B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2" t="5951" r="5515"/>
          <a:stretch/>
        </p:blipFill>
        <p:spPr>
          <a:xfrm>
            <a:off x="6537601" y="0"/>
            <a:ext cx="5654400" cy="5526157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E811C2E4-0A44-554B-BE24-8C278F4B0A25}"/>
              </a:ext>
            </a:extLst>
          </p:cNvPr>
          <p:cNvSpPr txBox="1"/>
          <p:nvPr/>
        </p:nvSpPr>
        <p:spPr>
          <a:xfrm>
            <a:off x="888275" y="1800696"/>
            <a:ext cx="6115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b="1" dirty="0">
                <a:solidFill>
                  <a:srgbClr val="87C771"/>
                </a:solidFill>
                <a:effectLst/>
                <a:latin typeface="+mj-lt"/>
                <a:ea typeface="Calibri" panose="020F0502020204030204" pitchFamily="34" charset="0"/>
              </a:rPr>
              <a:t>Akademia HR</a:t>
            </a:r>
            <a:br>
              <a:rPr lang="pl-PL" sz="3200" b="1" dirty="0">
                <a:solidFill>
                  <a:srgbClr val="87C771"/>
                </a:solidFill>
                <a:effectLst/>
                <a:latin typeface="+mj-lt"/>
                <a:ea typeface="Calibri" panose="020F0502020204030204" pitchFamily="34" charset="0"/>
              </a:rPr>
            </a:br>
            <a:r>
              <a:rPr lang="pl-PL" sz="2400" b="1" dirty="0">
                <a:solidFill>
                  <a:srgbClr val="3C55A2"/>
                </a:solidFill>
                <a:effectLst/>
                <a:latin typeface="+mj-lt"/>
                <a:ea typeface="Calibri" panose="020F0502020204030204" pitchFamily="34" charset="0"/>
              </a:rPr>
              <a:t>dostosuj firmę do wymagań jutra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4767D233-96B7-3B39-0FC3-340EADCAB7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5874" y="5895791"/>
            <a:ext cx="7275065" cy="523805"/>
          </a:xfrm>
          <a:prstGeom prst="rect">
            <a:avLst/>
          </a:prstGeom>
        </p:spPr>
      </p:pic>
      <p:cxnSp>
        <p:nvCxnSpPr>
          <p:cNvPr id="15" name="Łącznik prosty 14">
            <a:extLst>
              <a:ext uri="{FF2B5EF4-FFF2-40B4-BE49-F238E27FC236}">
                <a16:creationId xmlns:a16="http://schemas.microsoft.com/office/drawing/2014/main" id="{BCD02D72-F801-B539-101E-FD14B18F23E7}"/>
              </a:ext>
            </a:extLst>
          </p:cNvPr>
          <p:cNvCxnSpPr>
            <a:cxnSpLocks/>
          </p:cNvCxnSpPr>
          <p:nvPr/>
        </p:nvCxnSpPr>
        <p:spPr>
          <a:xfrm>
            <a:off x="735874" y="5526157"/>
            <a:ext cx="1145612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8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CB383-8C5A-5C00-F979-FE242A37A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a 3">
            <a:extLst>
              <a:ext uri="{FF2B5EF4-FFF2-40B4-BE49-F238E27FC236}">
                <a16:creationId xmlns:a16="http://schemas.microsoft.com/office/drawing/2014/main" id="{FB1E74CB-599E-D32D-095F-D825BA57D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1407" y="689190"/>
            <a:ext cx="846926" cy="437818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B5FFF2BC-665A-418F-CE66-2A4630DC0B73}"/>
              </a:ext>
            </a:extLst>
          </p:cNvPr>
          <p:cNvSpPr txBox="1"/>
          <p:nvPr/>
        </p:nvSpPr>
        <p:spPr>
          <a:xfrm>
            <a:off x="888275" y="3316974"/>
            <a:ext cx="6115500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905"/>
              </a:spcAft>
              <a:buFont typeface="Symbol" panose="05050102010706020507" pitchFamily="18" charset="2"/>
              <a:buChar char=""/>
            </a:pP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wartość projektu  </a:t>
            </a:r>
            <a:b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13 171 202,00 PLN</a:t>
            </a:r>
          </a:p>
          <a:p>
            <a:pPr marL="342900" lvl="0" indent="-342900">
              <a:spcAft>
                <a:spcPts val="905"/>
              </a:spcAft>
              <a:buFont typeface="Symbol" panose="05050102010706020507" pitchFamily="18" charset="2"/>
              <a:buChar char=""/>
            </a:pP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wysokość dofinansowania: </a:t>
            </a:r>
            <a:b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11 041 838,00 PLN 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8F25174F-838A-1AA0-0E41-1DD302D0AC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275" y="689189"/>
            <a:ext cx="588995" cy="437819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2A1FC8E0-5D81-C1C4-212C-92FC88302F8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2" t="5951" r="5515"/>
          <a:stretch/>
        </p:blipFill>
        <p:spPr>
          <a:xfrm>
            <a:off x="6537601" y="0"/>
            <a:ext cx="5654400" cy="5526157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3B14E88-3306-DA28-9DEE-51846E06AF78}"/>
              </a:ext>
            </a:extLst>
          </p:cNvPr>
          <p:cNvSpPr txBox="1"/>
          <p:nvPr/>
        </p:nvSpPr>
        <p:spPr>
          <a:xfrm>
            <a:off x="888275" y="1800696"/>
            <a:ext cx="6115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b="1" dirty="0">
                <a:solidFill>
                  <a:srgbClr val="87C771"/>
                </a:solidFill>
                <a:effectLst/>
                <a:latin typeface="+mj-lt"/>
                <a:ea typeface="Calibri" panose="020F0502020204030204" pitchFamily="34" charset="0"/>
              </a:rPr>
              <a:t>Akademia HR</a:t>
            </a:r>
            <a:br>
              <a:rPr lang="pl-PL" sz="3200" b="1" dirty="0">
                <a:solidFill>
                  <a:srgbClr val="87C771"/>
                </a:solidFill>
                <a:effectLst/>
                <a:latin typeface="+mj-lt"/>
                <a:ea typeface="Calibri" panose="020F0502020204030204" pitchFamily="34" charset="0"/>
              </a:rPr>
            </a:br>
            <a:r>
              <a:rPr lang="pl-PL" sz="2400" b="1" dirty="0">
                <a:solidFill>
                  <a:srgbClr val="3C55A2"/>
                </a:solidFill>
                <a:effectLst/>
                <a:latin typeface="+mj-lt"/>
                <a:ea typeface="Calibri" panose="020F0502020204030204" pitchFamily="34" charset="0"/>
              </a:rPr>
              <a:t>dostosuj firmę do wymagań jutra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8E57BE48-F9BE-05EA-E57A-B603B1EE32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5874" y="5895791"/>
            <a:ext cx="7275065" cy="523805"/>
          </a:xfrm>
          <a:prstGeom prst="rect">
            <a:avLst/>
          </a:prstGeom>
        </p:spPr>
      </p:pic>
      <p:cxnSp>
        <p:nvCxnSpPr>
          <p:cNvPr id="15" name="Łącznik prosty 14">
            <a:extLst>
              <a:ext uri="{FF2B5EF4-FFF2-40B4-BE49-F238E27FC236}">
                <a16:creationId xmlns:a16="http://schemas.microsoft.com/office/drawing/2014/main" id="{362CD0FC-9D9E-5483-E1CC-48CC984D671F}"/>
              </a:ext>
            </a:extLst>
          </p:cNvPr>
          <p:cNvCxnSpPr>
            <a:cxnSpLocks/>
          </p:cNvCxnSpPr>
          <p:nvPr/>
        </p:nvCxnSpPr>
        <p:spPr>
          <a:xfrm>
            <a:off x="735874" y="5526157"/>
            <a:ext cx="1145612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3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0F6C4-4A38-9E01-27AF-B1DC98DE2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a 3">
            <a:extLst>
              <a:ext uri="{FF2B5EF4-FFF2-40B4-BE49-F238E27FC236}">
                <a16:creationId xmlns:a16="http://schemas.microsoft.com/office/drawing/2014/main" id="{831C2229-FE7C-3939-7162-7487A8147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1407" y="689190"/>
            <a:ext cx="846926" cy="437818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FFF9B689-1560-F2A3-4751-FD530F2EA6A0}"/>
              </a:ext>
            </a:extLst>
          </p:cNvPr>
          <p:cNvSpPr txBox="1"/>
          <p:nvPr/>
        </p:nvSpPr>
        <p:spPr>
          <a:xfrm>
            <a:off x="888275" y="3316974"/>
            <a:ext cx="61155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905"/>
              </a:spcAft>
            </a:pPr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Obszar realizacji projektu:</a:t>
            </a:r>
          </a:p>
          <a:p>
            <a:pPr marL="342900" lvl="0" indent="-342900">
              <a:spcAft>
                <a:spcPts val="905"/>
              </a:spcAft>
              <a:buFont typeface="Symbol" panose="05050102010706020507" pitchFamily="18" charset="2"/>
              <a:buChar char=""/>
            </a:pP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Cała Polska</a:t>
            </a:r>
          </a:p>
          <a:p>
            <a:pPr lvl="0">
              <a:spcAft>
                <a:spcPts val="905"/>
              </a:spcAft>
            </a:pP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Objęcie wsparciem szkoleniowym lub doradczym </a:t>
            </a:r>
            <a:b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 najmniej 950 pracowników </a:t>
            </a: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odpowiedzialnych </a:t>
            </a:r>
            <a:b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za politykę personalną i zarządzanie personelem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97B2BA0A-AAEA-C80B-85DA-9A20C9FB66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8275" y="689189"/>
            <a:ext cx="588995" cy="437819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F0CB6AA2-CFEA-75F3-0450-89A87F20284E}"/>
              </a:ext>
            </a:extLst>
          </p:cNvPr>
          <p:cNvSpPr txBox="1"/>
          <p:nvPr/>
        </p:nvSpPr>
        <p:spPr>
          <a:xfrm>
            <a:off x="888275" y="1800696"/>
            <a:ext cx="6115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b="1" dirty="0">
                <a:solidFill>
                  <a:srgbClr val="87C771"/>
                </a:solidFill>
                <a:effectLst/>
                <a:latin typeface="+mj-lt"/>
                <a:ea typeface="Calibri" panose="020F0502020204030204" pitchFamily="34" charset="0"/>
              </a:rPr>
              <a:t>Akademia HR</a:t>
            </a:r>
            <a:br>
              <a:rPr lang="pl-PL" sz="3200" b="1" dirty="0">
                <a:solidFill>
                  <a:srgbClr val="87C771"/>
                </a:solidFill>
                <a:effectLst/>
                <a:latin typeface="+mj-lt"/>
                <a:ea typeface="Calibri" panose="020F0502020204030204" pitchFamily="34" charset="0"/>
              </a:rPr>
            </a:br>
            <a:r>
              <a:rPr lang="pl-PL" sz="2400" b="1" dirty="0">
                <a:solidFill>
                  <a:srgbClr val="3C55A2"/>
                </a:solidFill>
                <a:effectLst/>
                <a:latin typeface="+mj-lt"/>
                <a:ea typeface="Calibri" panose="020F0502020204030204" pitchFamily="34" charset="0"/>
              </a:rPr>
              <a:t>dostosuj firmę do wymagań jutra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254C37F5-5C75-8E00-EB51-D166530103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5874" y="5895791"/>
            <a:ext cx="7275065" cy="523805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7E52F5E1-04FB-E699-6B73-C9FB95B9E20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2" t="5951" r="5515"/>
          <a:stretch/>
        </p:blipFill>
        <p:spPr>
          <a:xfrm>
            <a:off x="6537601" y="0"/>
            <a:ext cx="5654400" cy="5526157"/>
          </a:xfrm>
          <a:prstGeom prst="rect">
            <a:avLst/>
          </a:prstGeom>
        </p:spPr>
      </p:pic>
      <p:cxnSp>
        <p:nvCxnSpPr>
          <p:cNvPr id="15" name="Łącznik prosty 14">
            <a:extLst>
              <a:ext uri="{FF2B5EF4-FFF2-40B4-BE49-F238E27FC236}">
                <a16:creationId xmlns:a16="http://schemas.microsoft.com/office/drawing/2014/main" id="{B4C55BE3-E364-13B5-2A93-7E075D409ECC}"/>
              </a:ext>
            </a:extLst>
          </p:cNvPr>
          <p:cNvCxnSpPr>
            <a:cxnSpLocks/>
          </p:cNvCxnSpPr>
          <p:nvPr/>
        </p:nvCxnSpPr>
        <p:spPr>
          <a:xfrm>
            <a:off x="735874" y="5526157"/>
            <a:ext cx="1145612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38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BE2360-8C75-78E7-2073-00B7999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4F82006-7495-24D4-5660-5D82746263DA}"/>
              </a:ext>
            </a:extLst>
          </p:cNvPr>
          <p:cNvSpPr txBox="1"/>
          <p:nvPr/>
        </p:nvSpPr>
        <p:spPr>
          <a:xfrm>
            <a:off x="433020" y="1104070"/>
            <a:ext cx="7171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b="1" dirty="0">
                <a:solidFill>
                  <a:schemeClr val="bg1"/>
                </a:solidFill>
              </a:rPr>
              <a:t>Nowa praca</a:t>
            </a:r>
          </a:p>
          <a:p>
            <a:r>
              <a:rPr lang="pl-PL" sz="6000" b="1" dirty="0">
                <a:solidFill>
                  <a:schemeClr val="bg1"/>
                </a:solidFill>
              </a:rPr>
              <a:t>w lepszym klimacie</a:t>
            </a:r>
            <a:endParaRPr lang="pl-PL" sz="6000" dirty="0">
              <a:solidFill>
                <a:schemeClr val="bg1"/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338BCF20-E431-7635-510C-5724E8E3D088}"/>
              </a:ext>
            </a:extLst>
          </p:cNvPr>
          <p:cNvSpPr txBox="1"/>
          <p:nvPr/>
        </p:nvSpPr>
        <p:spPr>
          <a:xfrm>
            <a:off x="442852" y="3285854"/>
            <a:ext cx="6696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200" dirty="0">
                <a:solidFill>
                  <a:srgbClr val="F8AA1A"/>
                </a:solidFill>
              </a:rPr>
              <a:t>Pomoc w tworzeniu</a:t>
            </a:r>
          </a:p>
          <a:p>
            <a:r>
              <a:rPr lang="pl-PL" sz="3200" dirty="0">
                <a:solidFill>
                  <a:srgbClr val="F8AA1A"/>
                </a:solidFill>
              </a:rPr>
              <a:t>nowych miejsc pracy,</a:t>
            </a:r>
          </a:p>
          <a:p>
            <a:r>
              <a:rPr lang="pl-PL" sz="3200" dirty="0">
                <a:solidFill>
                  <a:srgbClr val="F8AA1A"/>
                </a:solidFill>
              </a:rPr>
              <a:t>szkolenia, doradztwo, dotacje</a:t>
            </a:r>
          </a:p>
          <a:p>
            <a:endParaRPr lang="pl-PL" sz="3200" dirty="0">
              <a:solidFill>
                <a:srgbClr val="F8AA1A"/>
              </a:solidFill>
            </a:endParaRPr>
          </a:p>
          <a:p>
            <a:endParaRPr lang="pl-PL" sz="3200" dirty="0">
              <a:solidFill>
                <a:srgbClr val="F8AA1A"/>
              </a:solidFill>
            </a:endParaRPr>
          </a:p>
          <a:p>
            <a:endParaRPr lang="pl-PL" sz="3200" dirty="0">
              <a:solidFill>
                <a:srgbClr val="F8AA1A"/>
              </a:solidFill>
            </a:endParaRPr>
          </a:p>
          <a:p>
            <a:endParaRPr lang="pl-PL" sz="3200" dirty="0">
              <a:solidFill>
                <a:srgbClr val="F8AA1A"/>
              </a:solidFill>
            </a:endParaRPr>
          </a:p>
        </p:txBody>
      </p:sp>
      <p:pic>
        <p:nvPicPr>
          <p:cNvPr id="2" name="Obraz 1" descr="Zestawienie logotypów zawierające od lewej: znak Funduszy Europejskich z podpisem Fundusze Europejskie dla Małopolski, flaga Rzeczypospolitej Polskiej, flaga Unii Europejskiej z podpisem dofinansowane przez Unię Europejską oraz logotyp Województwa Małopolskiego." title="Zestawienie logotypów">
            <a:extLst>
              <a:ext uri="{FF2B5EF4-FFF2-40B4-BE49-F238E27FC236}">
                <a16:creationId xmlns:a16="http://schemas.microsoft.com/office/drawing/2014/main" id="{27D44A34-BB84-6067-5F5D-BA25F59016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7" y="5896005"/>
            <a:ext cx="5779027" cy="4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1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95DB9CB3-C23C-259F-BAC8-10159A7A9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87" y="472732"/>
            <a:ext cx="11651226" cy="567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38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83C33B-050A-1F55-E8DA-A477AD4A8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93A8FCE5-87F1-BA5B-4FEE-7F22F3B1AEA1}"/>
              </a:ext>
            </a:extLst>
          </p:cNvPr>
          <p:cNvSpPr txBox="1"/>
          <p:nvPr/>
        </p:nvSpPr>
        <p:spPr>
          <a:xfrm>
            <a:off x="363794" y="1022555"/>
            <a:ext cx="72404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000" dirty="0">
                <a:solidFill>
                  <a:srgbClr val="FF0000"/>
                </a:solidFill>
              </a:rPr>
              <a:t>Wybrane formy wsparcia 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2EBBC609-062B-A9E4-73FD-2BD5A2CF4F63}"/>
              </a:ext>
            </a:extLst>
          </p:cNvPr>
          <p:cNvSpPr txBox="1"/>
          <p:nvPr/>
        </p:nvSpPr>
        <p:spPr>
          <a:xfrm>
            <a:off x="433020" y="1658068"/>
            <a:ext cx="6696000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chemeClr val="bg1">
                    <a:lumMod val="95000"/>
                  </a:schemeClr>
                </a:solidFill>
              </a:rPr>
              <a:t>- identyfikacja indywidualnych potrzeb, </a:t>
            </a:r>
          </a:p>
          <a:p>
            <a:endParaRPr lang="pl-PL" sz="16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pl-PL" sz="1600" dirty="0">
                <a:solidFill>
                  <a:schemeClr val="bg1">
                    <a:lumMod val="95000"/>
                  </a:schemeClr>
                </a:solidFill>
              </a:rPr>
              <a:t>- pośrednictwo pracy i poradnictwo zawodowe,</a:t>
            </a:r>
          </a:p>
          <a:p>
            <a:endParaRPr lang="pl-PL" sz="16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pl-PL" sz="1600" dirty="0">
                <a:solidFill>
                  <a:schemeClr val="bg1">
                    <a:lumMod val="95000"/>
                  </a:schemeClr>
                </a:solidFill>
              </a:rPr>
              <a:t>- szkolenia prowadzące do podniesienia, uzupełnienia, zmiany kwalifikacji lub kompetencji – średni koszt szkolenia 6 425,00 zł/Uczestnika, </a:t>
            </a:r>
          </a:p>
          <a:p>
            <a:endParaRPr lang="pl-PL" sz="16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pl-PL" sz="1600" dirty="0">
                <a:solidFill>
                  <a:schemeClr val="bg1">
                    <a:lumMod val="95000"/>
                  </a:schemeClr>
                </a:solidFill>
              </a:rPr>
              <a:t>- inicjatywy przygotowujące do podjęcia zatrudnienia - staże - 2 227,09 zł/m-c/Uczestnika,</a:t>
            </a:r>
          </a:p>
          <a:p>
            <a:endParaRPr lang="pl-PL" sz="16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pl-PL" sz="1600" dirty="0">
                <a:solidFill>
                  <a:schemeClr val="bg1">
                    <a:lumMod val="95000"/>
                  </a:schemeClr>
                </a:solidFill>
              </a:rPr>
              <a:t>- wsparcie finansowe na rozpoczęcie własnej działalności gospodarczej w formie bezzwrotnej– średnio 41 200,00 zł/Uczestnika, </a:t>
            </a:r>
          </a:p>
          <a:p>
            <a:endParaRPr lang="pl-PL" sz="16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pl-PL" sz="1600" dirty="0">
                <a:solidFill>
                  <a:schemeClr val="bg1">
                    <a:lumMod val="95000"/>
                  </a:schemeClr>
                </a:solidFill>
              </a:rPr>
              <a:t>- dotacje na doposażenie i wyposażenie stanowiska pracy u Pracodawcy – </a:t>
            </a:r>
          </a:p>
          <a:p>
            <a:r>
              <a:rPr lang="pl-PL" sz="1600" dirty="0">
                <a:solidFill>
                  <a:schemeClr val="bg1">
                    <a:lumMod val="95000"/>
                  </a:schemeClr>
                </a:solidFill>
              </a:rPr>
              <a:t>średnio 35 000,00 zł/Uczestnika,</a:t>
            </a:r>
          </a:p>
          <a:p>
            <a:endParaRPr lang="pl-PL" sz="16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pl-PL" sz="1600" dirty="0">
                <a:solidFill>
                  <a:schemeClr val="bg1">
                    <a:lumMod val="95000"/>
                  </a:schemeClr>
                </a:solidFill>
              </a:rPr>
              <a:t>- subsydiowane zatrudnienie - 3 300,00 zł/m-c/Uczestnika</a:t>
            </a:r>
          </a:p>
          <a:p>
            <a:endParaRPr lang="pl-PL" sz="3200" dirty="0">
              <a:solidFill>
                <a:schemeClr val="bg1">
                  <a:lumMod val="95000"/>
                </a:schemeClr>
              </a:solidFill>
            </a:endParaRPr>
          </a:p>
          <a:p>
            <a:endParaRPr lang="pl-PL" sz="3200" dirty="0">
              <a:solidFill>
                <a:srgbClr val="F8AA1A"/>
              </a:solidFill>
            </a:endParaRPr>
          </a:p>
          <a:p>
            <a:endParaRPr lang="pl-PL" sz="3200" dirty="0">
              <a:solidFill>
                <a:srgbClr val="F8AA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52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8C9A344E-F879-4D29-A826-0D2D9F38B380}"/>
              </a:ext>
            </a:extLst>
          </p:cNvPr>
          <p:cNvSpPr/>
          <p:nvPr/>
        </p:nvSpPr>
        <p:spPr>
          <a:xfrm>
            <a:off x="5791203" y="2402414"/>
            <a:ext cx="5832495" cy="4191717"/>
          </a:xfrm>
          <a:prstGeom prst="rect">
            <a:avLst/>
          </a:prstGeom>
          <a:solidFill>
            <a:srgbClr val="5C5C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55CDA66C-68BC-4521-B0CD-9B4D6F72293F}"/>
              </a:ext>
            </a:extLst>
          </p:cNvPr>
          <p:cNvSpPr/>
          <p:nvPr/>
        </p:nvSpPr>
        <p:spPr>
          <a:xfrm>
            <a:off x="11623697" y="678669"/>
            <a:ext cx="45719" cy="64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12" name="Podtytuł 2">
            <a:extLst>
              <a:ext uri="{FF2B5EF4-FFF2-40B4-BE49-F238E27FC236}">
                <a16:creationId xmlns:a16="http://schemas.microsoft.com/office/drawing/2014/main" id="{5708850A-A744-4081-A203-540F58F98583}"/>
              </a:ext>
            </a:extLst>
          </p:cNvPr>
          <p:cNvSpPr txBox="1">
            <a:spLocks/>
          </p:cNvSpPr>
          <p:nvPr/>
        </p:nvSpPr>
        <p:spPr>
          <a:xfrm>
            <a:off x="6110929" y="2845244"/>
            <a:ext cx="4748588" cy="3382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aseline="30000" dirty="0">
                <a:solidFill>
                  <a:prstClr val="white"/>
                </a:solidFill>
              </a:rPr>
              <a:t>Posiadamy trzy kompleksy nieruchomości na terenie Krakowa: Business Park Nad Drwiną, Business Park Zakopiańska i Business Park Kordylewskiego o łącznej </a:t>
            </a:r>
            <a:br>
              <a:rPr lang="pl-PL" baseline="30000" dirty="0">
                <a:solidFill>
                  <a:prstClr val="white"/>
                </a:solidFill>
              </a:rPr>
            </a:br>
            <a:r>
              <a:rPr lang="pl-PL" baseline="30000" dirty="0">
                <a:solidFill>
                  <a:prstClr val="white"/>
                </a:solidFill>
              </a:rPr>
              <a:t>powierzchni ok. 50 ha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Idealna propozycja dla krajowych </a:t>
            </a:r>
            <a:br>
              <a:rPr lang="pl-PL" baseline="30000" dirty="0">
                <a:solidFill>
                  <a:prstClr val="white"/>
                </a:solidFill>
              </a:rPr>
            </a:br>
            <a:r>
              <a:rPr lang="pl-PL" baseline="30000" dirty="0">
                <a:solidFill>
                  <a:prstClr val="white"/>
                </a:solidFill>
              </a:rPr>
              <a:t>i zagranicznych firm poszukujących centrów logistycznych, baz magazynowych i parków produkcyjnych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Zapewniamy doskonałą lokalizację, funkcjonalne obiekty i atrakcyjne warunki współpracy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6A2B17BC-483D-40A7-A9F1-B894105CBFA1}"/>
              </a:ext>
            </a:extLst>
          </p:cNvPr>
          <p:cNvSpPr txBox="1"/>
          <p:nvPr/>
        </p:nvSpPr>
        <p:spPr>
          <a:xfrm>
            <a:off x="712660" y="3571762"/>
            <a:ext cx="53684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baseline="30000" dirty="0">
                <a:solidFill>
                  <a:srgbClr val="E9530E"/>
                </a:solidFill>
              </a:rPr>
              <a:t>Zapewniamy  </a:t>
            </a:r>
          </a:p>
          <a:p>
            <a:r>
              <a:rPr lang="pl-PL" sz="6000" baseline="30000" dirty="0">
                <a:solidFill>
                  <a:srgbClr val="E9530E"/>
                </a:solidFill>
              </a:rPr>
              <a:t>przestrzeń dla biznesu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C0BEF08C-9D1B-4EDB-B79F-EFC06E275575}"/>
              </a:ext>
            </a:extLst>
          </p:cNvPr>
          <p:cNvSpPr txBox="1"/>
          <p:nvPr/>
        </p:nvSpPr>
        <p:spPr>
          <a:xfrm>
            <a:off x="9395785" y="930375"/>
            <a:ext cx="2250772" cy="37959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pl-PL" sz="2800" b="1" baseline="30000" dirty="0">
                <a:solidFill>
                  <a:srgbClr val="5C5C5C"/>
                </a:solidFill>
                <a:latin typeface="Calibri Light"/>
              </a:rPr>
              <a:t>NIERUCHOMOŚĆI</a:t>
            </a:r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AE8E00DA-A5A3-7CCE-2009-93436C90ACD5}"/>
              </a:ext>
            </a:extLst>
          </p:cNvPr>
          <p:cNvGrpSpPr/>
          <p:nvPr/>
        </p:nvGrpSpPr>
        <p:grpSpPr>
          <a:xfrm>
            <a:off x="-437294" y="402552"/>
            <a:ext cx="3594764" cy="2261776"/>
            <a:chOff x="7485641" y="1874066"/>
            <a:chExt cx="3336646" cy="2061218"/>
          </a:xfrm>
        </p:grpSpPr>
        <p:cxnSp>
          <p:nvCxnSpPr>
            <p:cNvPr id="4" name="Łącznik prosty 3">
              <a:extLst>
                <a:ext uri="{FF2B5EF4-FFF2-40B4-BE49-F238E27FC236}">
                  <a16:creationId xmlns:a16="http://schemas.microsoft.com/office/drawing/2014/main" id="{CF73D073-34DD-D43D-E904-707FB167C26E}"/>
                </a:ext>
              </a:extLst>
            </p:cNvPr>
            <p:cNvCxnSpPr>
              <a:cxnSpLocks/>
            </p:cNvCxnSpPr>
            <p:nvPr/>
          </p:nvCxnSpPr>
          <p:spPr>
            <a:xfrm>
              <a:off x="10822287" y="1874066"/>
              <a:ext cx="0" cy="1582093"/>
            </a:xfrm>
            <a:prstGeom prst="line">
              <a:avLst/>
            </a:prstGeom>
            <a:ln w="28575">
              <a:solidFill>
                <a:srgbClr val="5C5C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D931E39D-809A-934A-3912-BDE63CC79000}"/>
                </a:ext>
              </a:extLst>
            </p:cNvPr>
            <p:cNvSpPr/>
            <p:nvPr/>
          </p:nvSpPr>
          <p:spPr>
            <a:xfrm>
              <a:off x="7767880" y="1886198"/>
              <a:ext cx="2274921" cy="1188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9600" spc="-300" dirty="0">
                  <a:solidFill>
                    <a:srgbClr val="E9530E"/>
                  </a:solidFill>
                </a:rPr>
                <a:t>22,5</a:t>
              </a:r>
              <a:endParaRPr lang="pl-PL" sz="7200" spc="-300" dirty="0">
                <a:solidFill>
                  <a:srgbClr val="E9530E"/>
                </a:solidFill>
              </a:endParaRPr>
            </a:p>
          </p:txBody>
        </p:sp>
        <p:sp>
          <p:nvSpPr>
            <p:cNvPr id="7" name="Prostokąt 6">
              <a:extLst>
                <a:ext uri="{FF2B5EF4-FFF2-40B4-BE49-F238E27FC236}">
                  <a16:creationId xmlns:a16="http://schemas.microsoft.com/office/drawing/2014/main" id="{4490DE85-7F7A-149A-0F6E-875842E19145}"/>
                </a:ext>
              </a:extLst>
            </p:cNvPr>
            <p:cNvSpPr/>
            <p:nvPr/>
          </p:nvSpPr>
          <p:spPr>
            <a:xfrm>
              <a:off x="10031005" y="2367768"/>
              <a:ext cx="545342" cy="4133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pl-PL" sz="2800" dirty="0">
                  <a:solidFill>
                    <a:srgbClr val="E9530E"/>
                  </a:solidFill>
                </a:rPr>
                <a:t>ha</a:t>
              </a:r>
              <a:endParaRPr lang="pl-PL" sz="2800" dirty="0">
                <a:solidFill>
                  <a:prstClr val="black"/>
                </a:solidFill>
              </a:endParaRPr>
            </a:p>
          </p:txBody>
        </p:sp>
        <p:sp>
          <p:nvSpPr>
            <p:cNvPr id="8" name="pole tekstowe 7">
              <a:extLst>
                <a:ext uri="{FF2B5EF4-FFF2-40B4-BE49-F238E27FC236}">
                  <a16:creationId xmlns:a16="http://schemas.microsoft.com/office/drawing/2014/main" id="{7443C168-CE83-4FA5-FA62-36F4AF292D23}"/>
                </a:ext>
              </a:extLst>
            </p:cNvPr>
            <p:cNvSpPr txBox="1"/>
            <p:nvPr/>
          </p:nvSpPr>
          <p:spPr>
            <a:xfrm>
              <a:off x="7485641" y="2946107"/>
              <a:ext cx="2497732" cy="98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4000" baseline="30000" dirty="0">
                  <a:solidFill>
                    <a:srgbClr val="5C5C5C"/>
                  </a:solidFill>
                </a:rPr>
                <a:t>Business Park </a:t>
              </a:r>
            </a:p>
            <a:p>
              <a:pPr algn="r">
                <a:lnSpc>
                  <a:spcPct val="80000"/>
                </a:lnSpc>
              </a:pPr>
              <a:r>
                <a:rPr lang="pl-PL" sz="4000" baseline="30000" dirty="0">
                  <a:solidFill>
                    <a:srgbClr val="5C5C5C"/>
                  </a:solidFill>
                </a:rPr>
                <a:t>Nad Drwiną  </a:t>
              </a:r>
              <a:br>
                <a:rPr lang="pl-PL" sz="4000" baseline="30000" dirty="0">
                  <a:solidFill>
                    <a:srgbClr val="5C5C5C"/>
                  </a:solidFill>
                </a:rPr>
              </a:br>
              <a:endParaRPr lang="pl-PL" sz="4000" baseline="30000" dirty="0">
                <a:solidFill>
                  <a:srgbClr val="5C5C5C"/>
                </a:solidFill>
              </a:endParaRPr>
            </a:p>
          </p:txBody>
        </p:sp>
      </p:grpSp>
      <p:grpSp>
        <p:nvGrpSpPr>
          <p:cNvPr id="10" name="Grupa 9">
            <a:extLst>
              <a:ext uri="{FF2B5EF4-FFF2-40B4-BE49-F238E27FC236}">
                <a16:creationId xmlns:a16="http://schemas.microsoft.com/office/drawing/2014/main" id="{1AF84D53-6553-AE12-20B8-762AFC2CB97F}"/>
              </a:ext>
            </a:extLst>
          </p:cNvPr>
          <p:cNvGrpSpPr/>
          <p:nvPr/>
        </p:nvGrpSpPr>
        <p:grpSpPr>
          <a:xfrm>
            <a:off x="3252555" y="402552"/>
            <a:ext cx="3045799" cy="2312603"/>
            <a:chOff x="7776488" y="1718929"/>
            <a:chExt cx="3045799" cy="2312603"/>
          </a:xfrm>
        </p:grpSpPr>
        <p:cxnSp>
          <p:nvCxnSpPr>
            <p:cNvPr id="14" name="Łącznik prosty 13">
              <a:extLst>
                <a:ext uri="{FF2B5EF4-FFF2-40B4-BE49-F238E27FC236}">
                  <a16:creationId xmlns:a16="http://schemas.microsoft.com/office/drawing/2014/main" id="{2A429494-2749-8DF9-231A-34BD3E4F3D1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2287" y="1874066"/>
              <a:ext cx="0" cy="1582093"/>
            </a:xfrm>
            <a:prstGeom prst="line">
              <a:avLst/>
            </a:prstGeom>
            <a:ln w="28575">
              <a:solidFill>
                <a:srgbClr val="5C5C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Prostokąt 14">
              <a:extLst>
                <a:ext uri="{FF2B5EF4-FFF2-40B4-BE49-F238E27FC236}">
                  <a16:creationId xmlns:a16="http://schemas.microsoft.com/office/drawing/2014/main" id="{99602888-8771-C43E-544D-80DD8C64E416}"/>
                </a:ext>
              </a:extLst>
            </p:cNvPr>
            <p:cNvSpPr/>
            <p:nvPr/>
          </p:nvSpPr>
          <p:spPr>
            <a:xfrm>
              <a:off x="7776488" y="1718929"/>
              <a:ext cx="2190490" cy="1303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9600" spc="-300" dirty="0">
                  <a:solidFill>
                    <a:srgbClr val="E9530E"/>
                  </a:solidFill>
                </a:rPr>
                <a:t>25,9</a:t>
              </a:r>
              <a:endParaRPr lang="pl-PL" sz="7200" spc="-300" dirty="0">
                <a:solidFill>
                  <a:srgbClr val="E9530E"/>
                </a:solidFill>
              </a:endParaRPr>
            </a:p>
          </p:txBody>
        </p:sp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204A364F-3390-DDA7-7105-43E4FE333208}"/>
                </a:ext>
              </a:extLst>
            </p:cNvPr>
            <p:cNvSpPr/>
            <p:nvPr/>
          </p:nvSpPr>
          <p:spPr>
            <a:xfrm>
              <a:off x="9998022" y="2078755"/>
              <a:ext cx="545342" cy="695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pl-PL" sz="2800" dirty="0">
                  <a:solidFill>
                    <a:srgbClr val="E9530E"/>
                  </a:solidFill>
                </a:rPr>
                <a:t> </a:t>
              </a:r>
              <a:br>
                <a:rPr lang="pl-PL" sz="2800" dirty="0">
                  <a:solidFill>
                    <a:srgbClr val="E9530E"/>
                  </a:solidFill>
                </a:rPr>
              </a:br>
              <a:r>
                <a:rPr lang="pl-PL" sz="2800" dirty="0">
                  <a:solidFill>
                    <a:srgbClr val="E9530E"/>
                  </a:solidFill>
                </a:rPr>
                <a:t>ha</a:t>
              </a:r>
              <a:endParaRPr lang="pl-PL" sz="2800" dirty="0">
                <a:solidFill>
                  <a:prstClr val="black"/>
                </a:solidFill>
              </a:endParaRPr>
            </a:p>
          </p:txBody>
        </p: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FB12EF97-2FF5-66F6-B922-0830FEE2473A}"/>
                </a:ext>
              </a:extLst>
            </p:cNvPr>
            <p:cNvSpPr txBox="1"/>
            <p:nvPr/>
          </p:nvSpPr>
          <p:spPr>
            <a:xfrm>
              <a:off x="7840514" y="2946107"/>
              <a:ext cx="2142859" cy="1085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4000" baseline="30000" dirty="0">
                  <a:solidFill>
                    <a:srgbClr val="5C5C5C"/>
                  </a:solidFill>
                </a:rPr>
                <a:t>Business Park </a:t>
              </a:r>
              <a:br>
                <a:rPr lang="pl-PL" sz="4000" baseline="30000" dirty="0">
                  <a:solidFill>
                    <a:srgbClr val="5C5C5C"/>
                  </a:solidFill>
                </a:rPr>
              </a:br>
              <a:r>
                <a:rPr lang="pl-PL" sz="4000" baseline="30000" dirty="0">
                  <a:solidFill>
                    <a:srgbClr val="5C5C5C"/>
                  </a:solidFill>
                </a:rPr>
                <a:t>Zakopiańska </a:t>
              </a:r>
            </a:p>
            <a:p>
              <a:pPr algn="r">
                <a:lnSpc>
                  <a:spcPct val="80000"/>
                </a:lnSpc>
              </a:pPr>
              <a:endParaRPr lang="pl-PL" sz="4000" baseline="30000" dirty="0">
                <a:solidFill>
                  <a:srgbClr val="5C5C5C"/>
                </a:solidFill>
              </a:endParaRPr>
            </a:p>
          </p:txBody>
        </p:sp>
      </p:grpSp>
      <p:grpSp>
        <p:nvGrpSpPr>
          <p:cNvPr id="18" name="Grupa 17">
            <a:extLst>
              <a:ext uri="{FF2B5EF4-FFF2-40B4-BE49-F238E27FC236}">
                <a16:creationId xmlns:a16="http://schemas.microsoft.com/office/drawing/2014/main" id="{9006B3D8-F61B-D3CD-F153-04BCFF8A42C5}"/>
              </a:ext>
            </a:extLst>
          </p:cNvPr>
          <p:cNvGrpSpPr/>
          <p:nvPr/>
        </p:nvGrpSpPr>
        <p:grpSpPr>
          <a:xfrm>
            <a:off x="6556956" y="415865"/>
            <a:ext cx="3181745" cy="1963922"/>
            <a:chOff x="7640542" y="1739315"/>
            <a:chExt cx="3181745" cy="1963922"/>
          </a:xfrm>
        </p:grpSpPr>
        <p:cxnSp>
          <p:nvCxnSpPr>
            <p:cNvPr id="19" name="Łącznik prosty 18">
              <a:extLst>
                <a:ext uri="{FF2B5EF4-FFF2-40B4-BE49-F238E27FC236}">
                  <a16:creationId xmlns:a16="http://schemas.microsoft.com/office/drawing/2014/main" id="{76267751-3D37-FF31-A64A-43CE8F2397A2}"/>
                </a:ext>
              </a:extLst>
            </p:cNvPr>
            <p:cNvCxnSpPr>
              <a:cxnSpLocks/>
            </p:cNvCxnSpPr>
            <p:nvPr/>
          </p:nvCxnSpPr>
          <p:spPr>
            <a:xfrm>
              <a:off x="10822287" y="1874066"/>
              <a:ext cx="0" cy="1582093"/>
            </a:xfrm>
            <a:prstGeom prst="line">
              <a:avLst/>
            </a:prstGeom>
            <a:ln w="28575">
              <a:solidFill>
                <a:srgbClr val="5C5C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Prostokąt 19">
              <a:extLst>
                <a:ext uri="{FF2B5EF4-FFF2-40B4-BE49-F238E27FC236}">
                  <a16:creationId xmlns:a16="http://schemas.microsoft.com/office/drawing/2014/main" id="{4C3471E7-90CF-6620-5E30-03E74E01A2E2}"/>
                </a:ext>
              </a:extLst>
            </p:cNvPr>
            <p:cNvSpPr/>
            <p:nvPr/>
          </p:nvSpPr>
          <p:spPr>
            <a:xfrm>
              <a:off x="7840515" y="1739315"/>
              <a:ext cx="2190490" cy="1303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9600" spc="-300" dirty="0">
                  <a:solidFill>
                    <a:srgbClr val="E9530E"/>
                  </a:solidFill>
                </a:rPr>
                <a:t>1,22</a:t>
              </a:r>
              <a:endParaRPr lang="pl-PL" sz="7200" spc="-300" dirty="0">
                <a:solidFill>
                  <a:srgbClr val="E9530E"/>
                </a:solidFill>
              </a:endParaRPr>
            </a:p>
          </p:txBody>
        </p:sp>
        <p:sp>
          <p:nvSpPr>
            <p:cNvPr id="21" name="Prostokąt 20">
              <a:extLst>
                <a:ext uri="{FF2B5EF4-FFF2-40B4-BE49-F238E27FC236}">
                  <a16:creationId xmlns:a16="http://schemas.microsoft.com/office/drawing/2014/main" id="{FE36B4EA-536D-20D3-890D-CFD91C07F741}"/>
                </a:ext>
              </a:extLst>
            </p:cNvPr>
            <p:cNvSpPr/>
            <p:nvPr/>
          </p:nvSpPr>
          <p:spPr>
            <a:xfrm>
              <a:off x="9998022" y="2078755"/>
              <a:ext cx="545342" cy="6955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pl-PL" sz="2800" dirty="0">
                  <a:solidFill>
                    <a:srgbClr val="E9530E"/>
                  </a:solidFill>
                </a:rPr>
                <a:t> </a:t>
              </a:r>
              <a:br>
                <a:rPr lang="pl-PL" sz="2800" dirty="0">
                  <a:solidFill>
                    <a:srgbClr val="E9530E"/>
                  </a:solidFill>
                </a:rPr>
              </a:br>
              <a:r>
                <a:rPr lang="pl-PL" sz="2800" dirty="0">
                  <a:solidFill>
                    <a:srgbClr val="E9530E"/>
                  </a:solidFill>
                </a:rPr>
                <a:t>ha</a:t>
              </a:r>
              <a:endParaRPr lang="pl-PL" sz="2800" dirty="0">
                <a:solidFill>
                  <a:prstClr val="black"/>
                </a:solidFill>
              </a:endParaRPr>
            </a:p>
          </p:txBody>
        </p:sp>
        <p:sp>
          <p:nvSpPr>
            <p:cNvPr id="22" name="pole tekstowe 21">
              <a:extLst>
                <a:ext uri="{FF2B5EF4-FFF2-40B4-BE49-F238E27FC236}">
                  <a16:creationId xmlns:a16="http://schemas.microsoft.com/office/drawing/2014/main" id="{047562F4-A71B-3762-055B-1414D6F3BEF8}"/>
                </a:ext>
              </a:extLst>
            </p:cNvPr>
            <p:cNvSpPr txBox="1"/>
            <p:nvPr/>
          </p:nvSpPr>
          <p:spPr>
            <a:xfrm>
              <a:off x="7640542" y="2946107"/>
              <a:ext cx="234283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pl-PL" sz="4000" baseline="30000" dirty="0">
                  <a:solidFill>
                    <a:srgbClr val="5C5C5C"/>
                  </a:solidFill>
                </a:rPr>
                <a:t>Business Park Kordylewskiego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9402646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19AE6CC6-B29C-4995-945D-E543E8C241F1}"/>
              </a:ext>
            </a:extLst>
          </p:cNvPr>
          <p:cNvSpPr/>
          <p:nvPr/>
        </p:nvSpPr>
        <p:spPr>
          <a:xfrm>
            <a:off x="2448232" y="-1"/>
            <a:ext cx="9743768" cy="685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6F06A46-C4A8-4B27-A2DB-5BB190B001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30948" y="-838503"/>
            <a:ext cx="5510795" cy="5303531"/>
          </a:xfrm>
          <a:prstGeom prst="rect">
            <a:avLst/>
          </a:prstGeom>
        </p:spPr>
      </p:pic>
      <p:sp>
        <p:nvSpPr>
          <p:cNvPr id="5" name="Podtytuł 2">
            <a:extLst>
              <a:ext uri="{FF2B5EF4-FFF2-40B4-BE49-F238E27FC236}">
                <a16:creationId xmlns:a16="http://schemas.microsoft.com/office/drawing/2014/main" id="{DEA34359-274D-4DB5-ACAA-735BF392B199}"/>
              </a:ext>
            </a:extLst>
          </p:cNvPr>
          <p:cNvSpPr txBox="1">
            <a:spLocks/>
          </p:cNvSpPr>
          <p:nvPr/>
        </p:nvSpPr>
        <p:spPr>
          <a:xfrm>
            <a:off x="4968814" y="1690777"/>
            <a:ext cx="7223185" cy="4175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6600" baseline="30000" dirty="0">
              <a:solidFill>
                <a:schemeClr val="bg1"/>
              </a:solidFill>
              <a:latin typeface="+mj-lt"/>
            </a:endParaRPr>
          </a:p>
          <a:p>
            <a:pPr marL="0" indent="0">
              <a:buNone/>
            </a:pPr>
            <a:r>
              <a:rPr lang="pl-PL" sz="6600" baseline="30000" dirty="0">
                <a:solidFill>
                  <a:schemeClr val="bg1"/>
                </a:solidFill>
                <a:latin typeface="+mj-lt"/>
              </a:rPr>
              <a:t>Od 30 lat działamy na rzecz </a:t>
            </a:r>
          </a:p>
          <a:p>
            <a:pPr marL="0" indent="0">
              <a:buNone/>
            </a:pPr>
            <a:r>
              <a:rPr lang="pl-PL" sz="6600" baseline="30000" dirty="0">
                <a:solidFill>
                  <a:schemeClr val="bg1"/>
                </a:solidFill>
                <a:latin typeface="+mj-lt"/>
              </a:rPr>
              <a:t>zwiększenia potencjału </a:t>
            </a:r>
          </a:p>
          <a:p>
            <a:pPr marL="0" indent="0">
              <a:buNone/>
            </a:pPr>
            <a:r>
              <a:rPr lang="pl-PL" sz="6600" baseline="30000" dirty="0">
                <a:solidFill>
                  <a:schemeClr val="bg1"/>
                </a:solidFill>
                <a:latin typeface="+mj-lt"/>
              </a:rPr>
              <a:t>i wzrostu konkurencyjności </a:t>
            </a:r>
          </a:p>
          <a:p>
            <a:pPr marL="0" indent="0">
              <a:buNone/>
            </a:pPr>
            <a:r>
              <a:rPr lang="pl-PL" sz="6600" baseline="30000" dirty="0">
                <a:solidFill>
                  <a:schemeClr val="bg1"/>
                </a:solidFill>
                <a:latin typeface="+mj-lt"/>
              </a:rPr>
              <a:t>małopolskich przedsiębiorstw</a:t>
            </a:r>
          </a:p>
        </p:txBody>
      </p:sp>
    </p:spTree>
    <p:extLst>
      <p:ext uri="{BB962C8B-B14F-4D97-AF65-F5344CB8AC3E}">
        <p14:creationId xmlns:p14="http://schemas.microsoft.com/office/powerpoint/2010/main" val="24242657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5364A0B2-02D6-4E7D-B861-8FA9A512205B}"/>
              </a:ext>
            </a:extLst>
          </p:cNvPr>
          <p:cNvSpPr/>
          <p:nvPr/>
        </p:nvSpPr>
        <p:spPr>
          <a:xfrm>
            <a:off x="6649375" y="1543665"/>
            <a:ext cx="5542625" cy="444418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4151BA0-5612-46C3-96E7-B62FDA064C58}"/>
              </a:ext>
            </a:extLst>
          </p:cNvPr>
          <p:cNvSpPr/>
          <p:nvPr/>
        </p:nvSpPr>
        <p:spPr>
          <a:xfrm>
            <a:off x="11646557" y="487608"/>
            <a:ext cx="45719" cy="64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966CB2B6-EA9E-4BB2-901F-353805C2018E}"/>
              </a:ext>
            </a:extLst>
          </p:cNvPr>
          <p:cNvSpPr txBox="1">
            <a:spLocks/>
          </p:cNvSpPr>
          <p:nvPr/>
        </p:nvSpPr>
        <p:spPr>
          <a:xfrm>
            <a:off x="1018625" y="2707349"/>
            <a:ext cx="4134712" cy="4012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l-PL" sz="2400" baseline="30000" dirty="0">
              <a:solidFill>
                <a:prstClr val="white"/>
              </a:solidFill>
              <a:latin typeface="Montserrat" panose="00000500000000000000" pitchFamily="50" charset="-18"/>
            </a:endParaRP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D0F025AE-47F4-45C8-9AEF-AC35CF1555D8}"/>
              </a:ext>
            </a:extLst>
          </p:cNvPr>
          <p:cNvSpPr txBox="1">
            <a:spLocks/>
          </p:cNvSpPr>
          <p:nvPr/>
        </p:nvSpPr>
        <p:spPr>
          <a:xfrm>
            <a:off x="2833970" y="2250149"/>
            <a:ext cx="4747369" cy="19289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7200" baseline="30000" dirty="0">
                <a:solidFill>
                  <a:srgbClr val="5C5C5C"/>
                </a:solidFill>
              </a:rPr>
              <a:t>Kompleksowe doradztwo </a:t>
            </a:r>
            <a:br>
              <a:rPr lang="pl-PL" sz="7200" baseline="30000" dirty="0">
                <a:solidFill>
                  <a:srgbClr val="5C5C5C"/>
                </a:solidFill>
              </a:rPr>
            </a:br>
            <a:r>
              <a:rPr lang="pl-PL" sz="7200" baseline="30000" dirty="0">
                <a:solidFill>
                  <a:srgbClr val="5C5C5C"/>
                </a:solidFill>
              </a:rPr>
              <a:t>w zakresie projektów unijnych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2B01FBA9-BB03-4CAE-A4DD-BB6C10564231}"/>
              </a:ext>
            </a:extLst>
          </p:cNvPr>
          <p:cNvSpPr txBox="1"/>
          <p:nvPr/>
        </p:nvSpPr>
        <p:spPr>
          <a:xfrm>
            <a:off x="5055895" y="677914"/>
            <a:ext cx="647267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pl-PL" sz="6000" baseline="30000" dirty="0">
                <a:solidFill>
                  <a:srgbClr val="5C5C5C"/>
                </a:solidFill>
                <a:latin typeface="Calibri Light"/>
              </a:rPr>
              <a:t>DZIAŁANIA KOMERCYJNE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2EF028D6-355F-4899-96BF-18AE1F4B6A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688" y="-320643"/>
            <a:ext cx="2723434" cy="2731397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272B9769-A7A6-4820-864F-9493FF0D30BF}"/>
              </a:ext>
            </a:extLst>
          </p:cNvPr>
          <p:cNvSpPr txBox="1"/>
          <p:nvPr/>
        </p:nvSpPr>
        <p:spPr>
          <a:xfrm>
            <a:off x="7290172" y="2011680"/>
            <a:ext cx="433224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bg1"/>
                </a:solidFill>
              </a:rPr>
              <a:t>Analiza możliwości uzyskania dofinansowania </a:t>
            </a:r>
          </a:p>
          <a:p>
            <a:pPr marL="285750" lvl="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bg1"/>
                </a:solidFill>
              </a:rPr>
              <a:t>Przygotowanie i złożenie wniosku aplikacyjnego</a:t>
            </a:r>
          </a:p>
          <a:p>
            <a:pPr marL="285750" lvl="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bg1"/>
                </a:solidFill>
              </a:rPr>
              <a:t>Dokonanie formalności związanych </a:t>
            </a:r>
            <a:br>
              <a:rPr lang="pl-PL" dirty="0">
                <a:solidFill>
                  <a:schemeClr val="bg1"/>
                </a:solidFill>
              </a:rPr>
            </a:br>
            <a:r>
              <a:rPr lang="pl-PL" dirty="0">
                <a:solidFill>
                  <a:schemeClr val="bg1"/>
                </a:solidFill>
              </a:rPr>
              <a:t>z zawarciem umowy</a:t>
            </a:r>
          </a:p>
          <a:p>
            <a:pPr marL="285750" lvl="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bg1"/>
                </a:solidFill>
              </a:rPr>
              <a:t>Zarządzanie projektem i nadzór nad realizacją (dokumentowanie, monitoring, ocena efektywności działań)</a:t>
            </a:r>
          </a:p>
          <a:p>
            <a:pPr marL="285750" lvl="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bg1"/>
                </a:solidFill>
              </a:rPr>
              <a:t>Przygotowanie sprawozdania końcowego i zamkniecie projektu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1870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1B484DAB-3E09-4D8E-8EBA-C5EE1177F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08" y="-159264"/>
            <a:ext cx="3287975" cy="2227338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5B1410F5-6C3A-45AC-976B-2DEFBFB59F55}"/>
              </a:ext>
            </a:extLst>
          </p:cNvPr>
          <p:cNvSpPr txBox="1"/>
          <p:nvPr/>
        </p:nvSpPr>
        <p:spPr>
          <a:xfrm>
            <a:off x="3943144" y="1997839"/>
            <a:ext cx="6159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dirty="0">
                <a:solidFill>
                  <a:srgbClr val="E9530E"/>
                </a:solidFill>
              </a:rPr>
              <a:t>Zapraszam </a:t>
            </a:r>
            <a:r>
              <a:rPr lang="pl-PL" sz="6000">
                <a:solidFill>
                  <a:srgbClr val="E9530E"/>
                </a:solidFill>
              </a:rPr>
              <a:t>do współpracy</a:t>
            </a:r>
            <a:endParaRPr lang="pl-PL" sz="6000" dirty="0">
              <a:solidFill>
                <a:srgbClr val="E9530E"/>
              </a:solidFill>
            </a:endParaRPr>
          </a:p>
          <a:p>
            <a:pPr algn="ctr"/>
            <a:endParaRPr lang="pl-PL" sz="6000" dirty="0">
              <a:solidFill>
                <a:srgbClr val="E9530E"/>
              </a:solidFill>
            </a:endParaRP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263F3FD4-463C-414A-94D9-ADDCDE670EB9}"/>
              </a:ext>
            </a:extLst>
          </p:cNvPr>
          <p:cNvSpPr txBox="1"/>
          <p:nvPr/>
        </p:nvSpPr>
        <p:spPr>
          <a:xfrm>
            <a:off x="4150178" y="4860161"/>
            <a:ext cx="6159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dirty="0">
                <a:solidFill>
                  <a:srgbClr val="5C5C5C"/>
                </a:solidFill>
              </a:rPr>
              <a:t>www.marr.pl</a:t>
            </a:r>
          </a:p>
        </p:txBody>
      </p:sp>
    </p:spTree>
    <p:extLst>
      <p:ext uri="{BB962C8B-B14F-4D97-AF65-F5344CB8AC3E}">
        <p14:creationId xmlns:p14="http://schemas.microsoft.com/office/powerpoint/2010/main" val="128167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60EBA49F-A7B3-4105-A2B5-544851FC4B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450" y="-98806"/>
            <a:ext cx="2462543" cy="2602309"/>
          </a:xfrm>
          <a:prstGeom prst="rect">
            <a:avLst/>
          </a:prstGeom>
        </p:spPr>
      </p:pic>
      <p:sp>
        <p:nvSpPr>
          <p:cNvPr id="5" name="Podtytuł 2">
            <a:extLst>
              <a:ext uri="{FF2B5EF4-FFF2-40B4-BE49-F238E27FC236}">
                <a16:creationId xmlns:a16="http://schemas.microsoft.com/office/drawing/2014/main" id="{7B88FFB5-D0E2-44AC-8BC0-A1D6A583505D}"/>
              </a:ext>
            </a:extLst>
          </p:cNvPr>
          <p:cNvSpPr txBox="1">
            <a:spLocks/>
          </p:cNvSpPr>
          <p:nvPr/>
        </p:nvSpPr>
        <p:spPr>
          <a:xfrm>
            <a:off x="3410838" y="1494744"/>
            <a:ext cx="8565138" cy="4027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Wspieramy</a:t>
            </a:r>
            <a:r>
              <a:rPr lang="pl-PL" sz="6600" b="1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6600" b="1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przedsiębiorców </a:t>
            </a:r>
            <a:br>
              <a:rPr lang="pl-PL" sz="6600" b="1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6600" b="1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każdym etapie ich rozwoju</a:t>
            </a:r>
          </a:p>
          <a:p>
            <a:pPr marL="0" indent="0">
              <a:buNone/>
            </a:pPr>
            <a:r>
              <a:rPr lang="pl-PL" sz="6600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Zapewniamy pomoc finansową,</a:t>
            </a:r>
            <a:br>
              <a:rPr lang="pl-PL" sz="66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6600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inwestycyjną, doradczą </a:t>
            </a:r>
          </a:p>
          <a:p>
            <a:pPr marL="0" indent="0">
              <a:buNone/>
            </a:pPr>
            <a:r>
              <a:rPr lang="pl-PL" sz="6600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szkoleniową</a:t>
            </a:r>
          </a:p>
        </p:txBody>
      </p:sp>
    </p:spTree>
    <p:extLst>
      <p:ext uri="{BB962C8B-B14F-4D97-AF65-F5344CB8AC3E}">
        <p14:creationId xmlns:p14="http://schemas.microsoft.com/office/powerpoint/2010/main" val="40812225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dtytuł 2">
            <a:extLst>
              <a:ext uri="{FF2B5EF4-FFF2-40B4-BE49-F238E27FC236}">
                <a16:creationId xmlns:a16="http://schemas.microsoft.com/office/drawing/2014/main" id="{8416EE2C-3CCD-406A-9BA3-A62220DF6217}"/>
              </a:ext>
            </a:extLst>
          </p:cNvPr>
          <p:cNvSpPr txBox="1">
            <a:spLocks/>
          </p:cNvSpPr>
          <p:nvPr/>
        </p:nvSpPr>
        <p:spPr>
          <a:xfrm>
            <a:off x="7256207" y="1052653"/>
            <a:ext cx="7836310" cy="406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E9530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innowacje</a:t>
            </a:r>
            <a:endParaRPr lang="pl-PL" sz="6600" baseline="30000" dirty="0">
              <a:solidFill>
                <a:srgbClr val="E9530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Podtytuł 2">
            <a:extLst>
              <a:ext uri="{FF2B5EF4-FFF2-40B4-BE49-F238E27FC236}">
                <a16:creationId xmlns:a16="http://schemas.microsoft.com/office/drawing/2014/main" id="{A83F8E57-A2D5-420B-8E7C-0565E90B9D64}"/>
              </a:ext>
            </a:extLst>
          </p:cNvPr>
          <p:cNvSpPr txBox="1">
            <a:spLocks/>
          </p:cNvSpPr>
          <p:nvPr/>
        </p:nvSpPr>
        <p:spPr>
          <a:xfrm>
            <a:off x="4655573" y="2139199"/>
            <a:ext cx="7836310" cy="406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finansowanie</a:t>
            </a:r>
            <a:endParaRPr lang="pl-PL" sz="6600" baseline="30000" dirty="0">
              <a:solidFill>
                <a:srgbClr val="5C5C5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A59E5995-C91B-4DCB-AA32-0B9F525A1192}"/>
              </a:ext>
            </a:extLst>
          </p:cNvPr>
          <p:cNvSpPr txBox="1">
            <a:spLocks/>
          </p:cNvSpPr>
          <p:nvPr/>
        </p:nvSpPr>
        <p:spPr>
          <a:xfrm>
            <a:off x="8037871" y="3225745"/>
            <a:ext cx="7836310" cy="406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E9530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rozwój</a:t>
            </a:r>
            <a:endParaRPr lang="pl-PL" sz="6600" baseline="30000" dirty="0">
              <a:solidFill>
                <a:srgbClr val="E9530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7BBC1BDD-06F7-4BDD-A2A5-F74795D11B12}"/>
              </a:ext>
            </a:extLst>
          </p:cNvPr>
          <p:cNvSpPr txBox="1">
            <a:spLocks/>
          </p:cNvSpPr>
          <p:nvPr/>
        </p:nvSpPr>
        <p:spPr>
          <a:xfrm>
            <a:off x="4655573" y="4243466"/>
            <a:ext cx="7836310" cy="406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5C5C5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nieruchomości</a:t>
            </a:r>
            <a:endParaRPr lang="pl-PL" sz="6600" baseline="30000" dirty="0">
              <a:solidFill>
                <a:srgbClr val="5C5C5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17B83C35-2A13-4D2E-8908-EAD871A013BB}"/>
              </a:ext>
            </a:extLst>
          </p:cNvPr>
          <p:cNvSpPr txBox="1">
            <a:spLocks/>
          </p:cNvSpPr>
          <p:nvPr/>
        </p:nvSpPr>
        <p:spPr>
          <a:xfrm>
            <a:off x="7825497" y="5330012"/>
            <a:ext cx="7267020" cy="406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E9530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eksport</a:t>
            </a:r>
            <a:endParaRPr lang="pl-PL" sz="6600" baseline="30000" dirty="0">
              <a:solidFill>
                <a:srgbClr val="E9530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24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A71D3C54-A584-4412-ACBA-5045D48C58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92" y="-255798"/>
            <a:ext cx="2762769" cy="2461188"/>
          </a:xfrm>
          <a:prstGeom prst="rect">
            <a:avLst/>
          </a:prstGeom>
        </p:spPr>
      </p:pic>
      <p:sp>
        <p:nvSpPr>
          <p:cNvPr id="4" name="Podtytuł 2">
            <a:extLst>
              <a:ext uri="{FF2B5EF4-FFF2-40B4-BE49-F238E27FC236}">
                <a16:creationId xmlns:a16="http://schemas.microsoft.com/office/drawing/2014/main" id="{3A98BADD-960D-41ED-91FD-788869E0179B}"/>
              </a:ext>
            </a:extLst>
          </p:cNvPr>
          <p:cNvSpPr txBox="1">
            <a:spLocks/>
          </p:cNvSpPr>
          <p:nvPr/>
        </p:nvSpPr>
        <p:spPr>
          <a:xfrm>
            <a:off x="3401961" y="1676592"/>
            <a:ext cx="7836310" cy="40872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6600" b="1" baseline="30000" dirty="0">
                <a:solidFill>
                  <a:srgbClr val="E9530E"/>
                </a:solidFill>
              </a:rPr>
              <a:t>Promujemy biznesowy </a:t>
            </a:r>
            <a:br>
              <a:rPr lang="pl-PL" sz="6600" b="1" baseline="30000" dirty="0">
                <a:solidFill>
                  <a:srgbClr val="E9530E"/>
                </a:solidFill>
              </a:rPr>
            </a:br>
            <a:r>
              <a:rPr lang="pl-PL" sz="6600" b="1" baseline="30000" dirty="0">
                <a:solidFill>
                  <a:srgbClr val="E9530E"/>
                </a:solidFill>
              </a:rPr>
              <a:t>potencjał regionu na arenie międzynarodowej </a:t>
            </a:r>
          </a:p>
          <a:p>
            <a:pPr marL="0" indent="0">
              <a:buNone/>
            </a:pPr>
            <a:endParaRPr lang="pl-PL" baseline="30000" dirty="0">
              <a:solidFill>
                <a:srgbClr val="E9530E"/>
              </a:solidFill>
            </a:endParaRPr>
          </a:p>
          <a:p>
            <a:pPr marL="0" indent="0">
              <a:buNone/>
            </a:pPr>
            <a:r>
              <a:rPr lang="pl-PL" sz="6600" baseline="30000" dirty="0">
                <a:solidFill>
                  <a:srgbClr val="E9530E"/>
                </a:solidFill>
              </a:rPr>
              <a:t>Tworzymy korzystne warunki </a:t>
            </a:r>
            <a:br>
              <a:rPr lang="pl-PL" sz="6600" baseline="30000" dirty="0">
                <a:solidFill>
                  <a:srgbClr val="E9530E"/>
                </a:solidFill>
              </a:rPr>
            </a:br>
            <a:r>
              <a:rPr lang="pl-PL" sz="6600" baseline="30000" dirty="0">
                <a:solidFill>
                  <a:srgbClr val="E9530E"/>
                </a:solidFill>
              </a:rPr>
              <a:t>i przestrzeń dla rozwoju biznesu</a:t>
            </a:r>
          </a:p>
        </p:txBody>
      </p:sp>
    </p:spTree>
    <p:extLst>
      <p:ext uri="{BB962C8B-B14F-4D97-AF65-F5344CB8AC3E}">
        <p14:creationId xmlns:p14="http://schemas.microsoft.com/office/powerpoint/2010/main" val="34571702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8C9A344E-F879-4D29-A826-0D2D9F38B380}"/>
              </a:ext>
            </a:extLst>
          </p:cNvPr>
          <p:cNvSpPr/>
          <p:nvPr/>
        </p:nvSpPr>
        <p:spPr>
          <a:xfrm>
            <a:off x="6425238" y="1770700"/>
            <a:ext cx="5290430" cy="4599692"/>
          </a:xfrm>
          <a:prstGeom prst="rect">
            <a:avLst/>
          </a:prstGeom>
          <a:solidFill>
            <a:srgbClr val="5C5C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AB77C353-DE88-44E4-9063-3F097C0F72B8}"/>
              </a:ext>
            </a:extLst>
          </p:cNvPr>
          <p:cNvSpPr txBox="1">
            <a:spLocks/>
          </p:cNvSpPr>
          <p:nvPr/>
        </p:nvSpPr>
        <p:spPr>
          <a:xfrm>
            <a:off x="2381240" y="3088171"/>
            <a:ext cx="3974887" cy="19289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7200" baseline="30000" dirty="0">
                <a:solidFill>
                  <a:srgbClr val="E9530E"/>
                </a:solidFill>
              </a:rPr>
              <a:t>Oferujemy atrakcyjne pożyczki </a:t>
            </a:r>
            <a:br>
              <a:rPr lang="pl-PL" sz="7200" baseline="30000" dirty="0">
                <a:solidFill>
                  <a:srgbClr val="E9530E"/>
                </a:solidFill>
              </a:rPr>
            </a:br>
            <a:endParaRPr lang="pl-PL" sz="7200" baseline="30000" dirty="0">
              <a:solidFill>
                <a:srgbClr val="E9530E"/>
              </a:solidFill>
            </a:endParaRP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55CDA66C-68BC-4521-B0CD-9B4D6F72293F}"/>
              </a:ext>
            </a:extLst>
          </p:cNvPr>
          <p:cNvSpPr/>
          <p:nvPr/>
        </p:nvSpPr>
        <p:spPr>
          <a:xfrm>
            <a:off x="11646557" y="487608"/>
            <a:ext cx="45719" cy="64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A3C7C07A-9FE4-4E2B-92B3-B5675D2FC0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332" y="-397305"/>
            <a:ext cx="3190146" cy="3202650"/>
          </a:xfrm>
          <a:prstGeom prst="rect">
            <a:avLst/>
          </a:prstGeom>
        </p:spPr>
      </p:pic>
      <p:sp>
        <p:nvSpPr>
          <p:cNvPr id="15" name="Podtytuł 2">
            <a:extLst>
              <a:ext uri="{FF2B5EF4-FFF2-40B4-BE49-F238E27FC236}">
                <a16:creationId xmlns:a16="http://schemas.microsoft.com/office/drawing/2014/main" id="{A20CFE14-F39B-4159-91EE-3EC72EF82212}"/>
              </a:ext>
            </a:extLst>
          </p:cNvPr>
          <p:cNvSpPr txBox="1">
            <a:spLocks/>
          </p:cNvSpPr>
          <p:nvPr/>
        </p:nvSpPr>
        <p:spPr>
          <a:xfrm>
            <a:off x="6797947" y="3282615"/>
            <a:ext cx="5143756" cy="40415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aseline="30000" dirty="0">
                <a:solidFill>
                  <a:prstClr val="white"/>
                </a:solidFill>
              </a:rPr>
              <a:t>Dla mikro i małych firm z Małopolski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Dla wspólnot mieszkaniowych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Dla organizacji pozarządowych</a:t>
            </a:r>
          </a:p>
          <a:p>
            <a:endParaRPr lang="pl-PL" dirty="0">
              <a:solidFill>
                <a:prstClr val="white"/>
              </a:solidFill>
            </a:endParaRPr>
          </a:p>
          <a:p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8E1A7709-3710-48C0-BD39-7116BDFE7678}"/>
              </a:ext>
            </a:extLst>
          </p:cNvPr>
          <p:cNvSpPr txBox="1"/>
          <p:nvPr/>
        </p:nvSpPr>
        <p:spPr>
          <a:xfrm>
            <a:off x="5055895" y="677914"/>
            <a:ext cx="647267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pl-PL" sz="6000" baseline="30000" dirty="0">
                <a:solidFill>
                  <a:srgbClr val="5C5C5C"/>
                </a:solidFill>
                <a:latin typeface="Calibri Light"/>
              </a:rPr>
              <a:t>FINANSOWANIE</a:t>
            </a:r>
          </a:p>
        </p:txBody>
      </p:sp>
    </p:spTree>
    <p:extLst>
      <p:ext uri="{BB962C8B-B14F-4D97-AF65-F5344CB8AC3E}">
        <p14:creationId xmlns:p14="http://schemas.microsoft.com/office/powerpoint/2010/main" val="1942878011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5364A0B2-02D6-4E7D-B861-8FA9A512205B}"/>
              </a:ext>
            </a:extLst>
          </p:cNvPr>
          <p:cNvSpPr/>
          <p:nvPr/>
        </p:nvSpPr>
        <p:spPr>
          <a:xfrm>
            <a:off x="6649375" y="1543665"/>
            <a:ext cx="5542625" cy="444418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4151BA0-5612-46C3-96E7-B62FDA064C58}"/>
              </a:ext>
            </a:extLst>
          </p:cNvPr>
          <p:cNvSpPr/>
          <p:nvPr/>
        </p:nvSpPr>
        <p:spPr>
          <a:xfrm>
            <a:off x="11646557" y="487608"/>
            <a:ext cx="45719" cy="64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966CB2B6-EA9E-4BB2-901F-353805C2018E}"/>
              </a:ext>
            </a:extLst>
          </p:cNvPr>
          <p:cNvSpPr txBox="1">
            <a:spLocks/>
          </p:cNvSpPr>
          <p:nvPr/>
        </p:nvSpPr>
        <p:spPr>
          <a:xfrm>
            <a:off x="1018625" y="2707349"/>
            <a:ext cx="4134712" cy="4012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l-PL" sz="2400" baseline="30000" dirty="0">
              <a:solidFill>
                <a:prstClr val="white"/>
              </a:solidFill>
              <a:latin typeface="Montserrat" panose="00000500000000000000" pitchFamily="50" charset="-18"/>
            </a:endParaRP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A9A86318-2B75-451A-9E40-E852CF7E56B7}"/>
              </a:ext>
            </a:extLst>
          </p:cNvPr>
          <p:cNvSpPr txBox="1">
            <a:spLocks/>
          </p:cNvSpPr>
          <p:nvPr/>
        </p:nvSpPr>
        <p:spPr>
          <a:xfrm>
            <a:off x="6986365" y="2188723"/>
            <a:ext cx="5056478" cy="33657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aseline="30000" dirty="0">
                <a:solidFill>
                  <a:prstClr val="white"/>
                </a:solidFill>
              </a:rPr>
              <a:t>Na uruchomienie, prowadzenie i rozwój firmy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do </a:t>
            </a:r>
            <a:r>
              <a:rPr lang="pl-PL" b="1" baseline="30000" dirty="0">
                <a:solidFill>
                  <a:prstClr val="white"/>
                </a:solidFill>
              </a:rPr>
              <a:t>500 tys. zł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Atrakcyjne oprocentowanie </a:t>
            </a:r>
            <a:br>
              <a:rPr lang="pl-PL" baseline="30000" dirty="0">
                <a:solidFill>
                  <a:prstClr val="white"/>
                </a:solidFill>
              </a:rPr>
            </a:br>
            <a:r>
              <a:rPr lang="pl-PL" baseline="30000" dirty="0">
                <a:solidFill>
                  <a:prstClr val="white"/>
                </a:solidFill>
              </a:rPr>
              <a:t>od</a:t>
            </a:r>
            <a:r>
              <a:rPr lang="pl-PL" b="1" baseline="30000" dirty="0">
                <a:solidFill>
                  <a:prstClr val="white"/>
                </a:solidFill>
              </a:rPr>
              <a:t> 6,68% zł </a:t>
            </a:r>
            <a:r>
              <a:rPr lang="pl-PL" baseline="30000" dirty="0">
                <a:solidFill>
                  <a:prstClr val="white"/>
                </a:solidFill>
              </a:rPr>
              <a:t>(niezmienne w całym okresie pożyczkowym)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Okres spłaty od 2 do 5 lat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Karencja na spłatę kapitału do 6 miesięcy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Dogodne formy zabezpieczenia</a:t>
            </a:r>
          </a:p>
          <a:p>
            <a:r>
              <a:rPr lang="pl-PL" baseline="30000" dirty="0">
                <a:solidFill>
                  <a:prstClr val="white"/>
                </a:solidFill>
              </a:rPr>
              <a:t>Elastyczne podejście do Klienta</a:t>
            </a:r>
            <a:endParaRPr lang="pl-PL" dirty="0">
              <a:solidFill>
                <a:prstClr val="white"/>
              </a:solidFill>
            </a:endParaRPr>
          </a:p>
          <a:p>
            <a:endParaRPr lang="pl-PL" dirty="0">
              <a:solidFill>
                <a:prstClr val="white"/>
              </a:solidFill>
            </a:endParaRPr>
          </a:p>
          <a:p>
            <a:endParaRPr lang="pl-PL" baseline="30000" dirty="0">
              <a:solidFill>
                <a:prstClr val="white"/>
              </a:solidFill>
            </a:endParaRP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D0F025AE-47F4-45C8-9AEF-AC35CF1555D8}"/>
              </a:ext>
            </a:extLst>
          </p:cNvPr>
          <p:cNvSpPr txBox="1">
            <a:spLocks/>
          </p:cNvSpPr>
          <p:nvPr/>
        </p:nvSpPr>
        <p:spPr>
          <a:xfrm>
            <a:off x="1474292" y="2333303"/>
            <a:ext cx="4176134" cy="2714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7200" baseline="30000" dirty="0">
              <a:solidFill>
                <a:srgbClr val="5C5C5C"/>
              </a:solidFill>
            </a:endParaRPr>
          </a:p>
          <a:p>
            <a:pPr marL="0" indent="0">
              <a:buNone/>
            </a:pPr>
            <a:r>
              <a:rPr lang="pl-PL" sz="7200" baseline="30000" dirty="0">
                <a:solidFill>
                  <a:srgbClr val="5C5C5C"/>
                </a:solidFill>
              </a:rPr>
              <a:t>Małopolski Fundusz Pożyczkowy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2B01FBA9-BB03-4CAE-A4DD-BB6C10564231}"/>
              </a:ext>
            </a:extLst>
          </p:cNvPr>
          <p:cNvSpPr txBox="1"/>
          <p:nvPr/>
        </p:nvSpPr>
        <p:spPr>
          <a:xfrm>
            <a:off x="5650426" y="588322"/>
            <a:ext cx="5405471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pl-PL" sz="6000" b="1" baseline="30000" dirty="0">
                <a:solidFill>
                  <a:srgbClr val="5C5C5C"/>
                </a:solidFill>
                <a:latin typeface="Calibri Light"/>
              </a:rPr>
              <a:t>FINANSOWANIE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5A188CE2-0487-4D49-A224-E54E6F8A01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43" y="105899"/>
            <a:ext cx="2454838" cy="271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2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68A4B0-D1B4-95CB-EECC-BB1230549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41E3E087-5AF7-BEC4-E585-550BA2B29EFE}"/>
              </a:ext>
            </a:extLst>
          </p:cNvPr>
          <p:cNvSpPr/>
          <p:nvPr/>
        </p:nvSpPr>
        <p:spPr>
          <a:xfrm>
            <a:off x="5650426" y="1135608"/>
            <a:ext cx="5996131" cy="5393011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7DC0ABB-C09C-25DC-EB65-44BCC531FD57}"/>
              </a:ext>
            </a:extLst>
          </p:cNvPr>
          <p:cNvSpPr/>
          <p:nvPr/>
        </p:nvSpPr>
        <p:spPr>
          <a:xfrm>
            <a:off x="11646557" y="487608"/>
            <a:ext cx="45719" cy="64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64F77782-4EC3-5093-EB5D-25AC48C1DCF7}"/>
              </a:ext>
            </a:extLst>
          </p:cNvPr>
          <p:cNvSpPr txBox="1">
            <a:spLocks/>
          </p:cNvSpPr>
          <p:nvPr/>
        </p:nvSpPr>
        <p:spPr>
          <a:xfrm>
            <a:off x="1018625" y="2707349"/>
            <a:ext cx="4134712" cy="4012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l-PL" sz="2400" baseline="30000" dirty="0">
              <a:solidFill>
                <a:prstClr val="white"/>
              </a:solidFill>
              <a:latin typeface="Montserrat" panose="00000500000000000000" pitchFamily="50" charset="-18"/>
            </a:endParaRP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860A61A5-857A-134A-2924-CA512162B178}"/>
              </a:ext>
            </a:extLst>
          </p:cNvPr>
          <p:cNvSpPr txBox="1">
            <a:spLocks/>
          </p:cNvSpPr>
          <p:nvPr/>
        </p:nvSpPr>
        <p:spPr>
          <a:xfrm>
            <a:off x="5650426" y="1135609"/>
            <a:ext cx="5996132" cy="53930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sz="2000" dirty="0">
              <a:solidFill>
                <a:prstClr val="white"/>
              </a:solidFill>
            </a:endParaRPr>
          </a:p>
          <a:p>
            <a:r>
              <a:rPr lang="pl-PL" sz="2000" dirty="0">
                <a:solidFill>
                  <a:prstClr val="white"/>
                </a:solidFill>
              </a:rPr>
              <a:t>Wychodząc naprzeciw przyszłym przedsiębiorcom poszukującym nowoczesnych źródeł pozyskania kapitału Małopolska Agencja Rozwoju Regionalnego SA utworzyła fundusz wysokiego ryzyka o charakterze                                           zalążkowym pn. “Inwestycje Kapitałowe”.</a:t>
            </a:r>
          </a:p>
          <a:p>
            <a:endParaRPr lang="pl-PL" sz="2000" b="1" dirty="0">
              <a:solidFill>
                <a:prstClr val="white"/>
              </a:solidFill>
            </a:endParaRPr>
          </a:p>
          <a:p>
            <a:r>
              <a:rPr lang="pl-PL" sz="2000" dirty="0">
                <a:solidFill>
                  <a:prstClr val="white"/>
                </a:solidFill>
              </a:rPr>
              <a:t>Środki funduszu inwestowane są w nowe spółki (start-</a:t>
            </a:r>
            <a:r>
              <a:rPr lang="pl-PL" sz="2000" dirty="0" err="1">
                <a:solidFill>
                  <a:prstClr val="white"/>
                </a:solidFill>
              </a:rPr>
              <a:t>up</a:t>
            </a:r>
            <a:r>
              <a:rPr lang="pl-PL" sz="2000" dirty="0">
                <a:solidFill>
                  <a:prstClr val="white"/>
                </a:solidFill>
              </a:rPr>
              <a:t>/venture </a:t>
            </a:r>
            <a:r>
              <a:rPr lang="pl-PL" sz="2000" dirty="0" err="1">
                <a:solidFill>
                  <a:prstClr val="white"/>
                </a:solidFill>
              </a:rPr>
              <a:t>capital</a:t>
            </a:r>
            <a:r>
              <a:rPr lang="pl-PL" sz="2000" dirty="0">
                <a:solidFill>
                  <a:prstClr val="white"/>
                </a:solidFill>
              </a:rPr>
              <a:t>), których udziałowcami stają się MARR SA oraz pomysłodawcy.</a:t>
            </a:r>
          </a:p>
          <a:p>
            <a:pPr marL="0" indent="0">
              <a:buNone/>
            </a:pPr>
            <a:endParaRPr lang="pl-PL" sz="2000" dirty="0">
              <a:solidFill>
                <a:prstClr val="white"/>
              </a:solidFill>
            </a:endParaRPr>
          </a:p>
          <a:p>
            <a:r>
              <a:rPr lang="pl-PL" sz="2000" dirty="0">
                <a:solidFill>
                  <a:prstClr val="white"/>
                </a:solidFill>
              </a:rPr>
              <a:t>Fundusz nie tylko lokuje środki finansowe w interesujące pomysły biznesowe na wczesnym etapie rozwoju, ale aktywnie angażuje się w proces ich rynkowej komercjalizacji.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C4167C22-EE42-D4DA-3589-764273435E23}"/>
              </a:ext>
            </a:extLst>
          </p:cNvPr>
          <p:cNvSpPr txBox="1">
            <a:spLocks/>
          </p:cNvSpPr>
          <p:nvPr/>
        </p:nvSpPr>
        <p:spPr>
          <a:xfrm>
            <a:off x="1173192" y="3001992"/>
            <a:ext cx="3980145" cy="20669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pl-PL" sz="7200" baseline="30000" dirty="0">
              <a:solidFill>
                <a:srgbClr val="5C5C5C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7200" baseline="30000" dirty="0">
                <a:solidFill>
                  <a:srgbClr val="5C5C5C"/>
                </a:solidFill>
              </a:rPr>
              <a:t>Inwestycje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7200" baseline="30000" dirty="0">
                <a:solidFill>
                  <a:srgbClr val="5C5C5C"/>
                </a:solidFill>
              </a:rPr>
              <a:t>Kapitałowe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C6B993AA-BD10-26C9-2895-B771810351A8}"/>
              </a:ext>
            </a:extLst>
          </p:cNvPr>
          <p:cNvSpPr txBox="1"/>
          <p:nvPr/>
        </p:nvSpPr>
        <p:spPr>
          <a:xfrm>
            <a:off x="5650426" y="588322"/>
            <a:ext cx="5405471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pl-PL" sz="6000" baseline="30000" dirty="0">
                <a:solidFill>
                  <a:srgbClr val="5C5C5C"/>
                </a:solidFill>
                <a:latin typeface="Calibri Light"/>
              </a:rPr>
              <a:t>FINANSOWANIE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C0355F3A-9E37-2818-281B-35B6662B66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536" y="138159"/>
            <a:ext cx="2454838" cy="271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2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2843E0-C6B8-FE0A-4FC3-CEB416B1C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6E23CAFE-4D31-35DB-6510-15F0093F6DE6}"/>
              </a:ext>
            </a:extLst>
          </p:cNvPr>
          <p:cNvSpPr/>
          <p:nvPr/>
        </p:nvSpPr>
        <p:spPr>
          <a:xfrm>
            <a:off x="2448232" y="0"/>
            <a:ext cx="9743768" cy="6858000"/>
          </a:xfrm>
          <a:prstGeom prst="rect">
            <a:avLst/>
          </a:prstGeom>
          <a:solidFill>
            <a:srgbClr val="E95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7196F60A-8AD6-A916-76EB-C42431C23096}"/>
              </a:ext>
            </a:extLst>
          </p:cNvPr>
          <p:cNvSpPr/>
          <p:nvPr/>
        </p:nvSpPr>
        <p:spPr>
          <a:xfrm>
            <a:off x="11646557" y="487608"/>
            <a:ext cx="45719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E2C89434-EE4F-24EF-6E2C-C0A40F58C080}"/>
              </a:ext>
            </a:extLst>
          </p:cNvPr>
          <p:cNvSpPr txBox="1"/>
          <p:nvPr/>
        </p:nvSpPr>
        <p:spPr>
          <a:xfrm>
            <a:off x="2650920" y="2806284"/>
            <a:ext cx="9217425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pl-PL" sz="9600" baseline="30000" dirty="0">
                <a:solidFill>
                  <a:prstClr val="white"/>
                </a:solidFill>
                <a:latin typeface="Calibri Light"/>
              </a:rPr>
              <a:t>PROJEKTY</a:t>
            </a:r>
            <a:endParaRPr lang="pl-PL" sz="6000" baseline="30000" dirty="0">
              <a:solidFill>
                <a:prstClr val="white"/>
              </a:solidFill>
              <a:latin typeface="Calibri Light"/>
            </a:endParaRPr>
          </a:p>
        </p:txBody>
      </p:sp>
      <p:pic>
        <p:nvPicPr>
          <p:cNvPr id="21" name="Obraz 20">
            <a:extLst>
              <a:ext uri="{FF2B5EF4-FFF2-40B4-BE49-F238E27FC236}">
                <a16:creationId xmlns:a16="http://schemas.microsoft.com/office/drawing/2014/main" id="{D2F2E51A-E462-8D26-F2CE-358B2F5B50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631" y="96214"/>
            <a:ext cx="2762769" cy="246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821699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</TotalTime>
  <Words>661</Words>
  <Application>Microsoft Office PowerPoint</Application>
  <PresentationFormat>Panoramiczny</PresentationFormat>
  <Paragraphs>125</Paragraphs>
  <Slides>21</Slides>
  <Notes>4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5</vt:i4>
      </vt:variant>
      <vt:variant>
        <vt:lpstr>Tytuły slajdów</vt:lpstr>
      </vt:variant>
      <vt:variant>
        <vt:i4>21</vt:i4>
      </vt:variant>
    </vt:vector>
  </HeadingPairs>
  <TitlesOfParts>
    <vt:vector size="33" baseType="lpstr">
      <vt:lpstr>Symbol</vt:lpstr>
      <vt:lpstr>Calibri</vt:lpstr>
      <vt:lpstr>Wingdings</vt:lpstr>
      <vt:lpstr>PT Sans</vt:lpstr>
      <vt:lpstr>Montserrat</vt:lpstr>
      <vt:lpstr>Arial</vt:lpstr>
      <vt:lpstr>Calibri Light</vt:lpstr>
      <vt:lpstr>Motyw pakietu Office</vt:lpstr>
      <vt:lpstr>1_Motyw pakietu Office</vt:lpstr>
      <vt:lpstr>2_Motyw pakietu Office</vt:lpstr>
      <vt:lpstr>3_Motyw pakietu Office</vt:lpstr>
      <vt:lpstr>4_Motyw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Marcin Rebeta</dc:creator>
  <cp:lastModifiedBy>Jakubowska-Łazęcka, Joanna</cp:lastModifiedBy>
  <cp:revision>222</cp:revision>
  <cp:lastPrinted>2019-09-17T06:57:29Z</cp:lastPrinted>
  <dcterms:created xsi:type="dcterms:W3CDTF">2019-08-12T12:47:36Z</dcterms:created>
  <dcterms:modified xsi:type="dcterms:W3CDTF">2024-03-04T19:35:46Z</dcterms:modified>
</cp:coreProperties>
</file>